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357" r:id="rId4"/>
    <p:sldId id="307" r:id="rId5"/>
    <p:sldId id="364" r:id="rId6"/>
    <p:sldId id="363" r:id="rId7"/>
    <p:sldId id="348" r:id="rId8"/>
    <p:sldId id="349" r:id="rId9"/>
    <p:sldId id="351" r:id="rId10"/>
    <p:sldId id="353" r:id="rId11"/>
    <p:sldId id="355" r:id="rId12"/>
    <p:sldId id="322" r:id="rId13"/>
    <p:sldId id="359" r:id="rId14"/>
    <p:sldId id="323" r:id="rId15"/>
    <p:sldId id="331" r:id="rId16"/>
    <p:sldId id="325" r:id="rId17"/>
    <p:sldId id="360" r:id="rId18"/>
    <p:sldId id="361" r:id="rId19"/>
    <p:sldId id="326" r:id="rId20"/>
    <p:sldId id="335" r:id="rId21"/>
    <p:sldId id="336" r:id="rId22"/>
    <p:sldId id="362" r:id="rId23"/>
    <p:sldId id="315" r:id="rId24"/>
    <p:sldId id="365" r:id="rId25"/>
    <p:sldId id="366" r:id="rId26"/>
    <p:sldId id="338" r:id="rId27"/>
    <p:sldId id="265" r:id="rId28"/>
  </p:sldIdLst>
  <p:sldSz cx="7556500" cy="10693400"/>
  <p:notesSz cx="6797675" cy="9928225"/>
  <p:embeddedFontLs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Bold" panose="020B0604020202020204" charset="0"/>
      <p:regular r:id="rId34"/>
      <p:bold r:id="rId35"/>
    </p:embeddedFont>
    <p:embeddedFont>
      <p:font typeface="Lato Bold Italics" panose="020B0604020202020204" charset="0"/>
      <p:regular r:id="rId36"/>
    </p:embeddedFont>
    <p:embeddedFont>
      <p:font typeface="Lato Italics" panose="020B0604020202020204" charset="0"/>
      <p:regular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o Carrillo Galindo" initials="ACG" lastIdx="3" clrIdx="0">
    <p:extLst>
      <p:ext uri="{19B8F6BF-5375-455C-9EA6-DF929625EA0E}">
        <p15:presenceInfo xmlns:p15="http://schemas.microsoft.com/office/powerpoint/2012/main" userId="S-1-5-21-183454770-1090321357-1199208504-17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2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6340" autoAdjust="0"/>
  </p:normalViewPr>
  <p:slideViewPr>
    <p:cSldViewPr>
      <p:cViewPr varScale="1">
        <p:scale>
          <a:sx n="73" d="100"/>
          <a:sy n="73" d="100"/>
        </p:scale>
        <p:origin x="356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EF150-8767-41DA-AAF4-CCE03637BEAB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1318E-D223-4DEC-BF92-D6010F7E5C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02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msh-services.com/index_member.php?lang=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4.svg"/><Relationship Id="rId2" Type="http://schemas.openxmlformats.org/officeDocument/2006/relationships/hyperlink" Target="https://nuevamutuasanitaria.es/cuadro-medic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nuevamutuasanitaria.es/cuadro-medic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nuevamutuasanitaria.es/cuadro-medic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msh-services.com/index_member.php?lang=es" TargetMode="External"/><Relationship Id="rId7" Type="http://schemas.openxmlformats.org/officeDocument/2006/relationships/image" Target="../media/image14.svg"/><Relationship Id="rId2" Type="http://schemas.openxmlformats.org/officeDocument/2006/relationships/hyperlink" Target="https://youtu.be/7CFLFRpj7d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7.png"/><Relationship Id="rId9" Type="http://schemas.openxmlformats.org/officeDocument/2006/relationships/image" Target="cid:image009.png@01DBEF2D.12BB4070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2.xml"/><Relationship Id="rId7" Type="http://schemas.openxmlformats.org/officeDocument/2006/relationships/image" Target="cid:image010.png@01DBEF2D.12BB407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cid:image011.png@01DBEF2D.12BB407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uevamutuasanitaria.es/quienes-somo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E7BB39D5-D769-62A0-697B-6D520A49F2D1}"/>
              </a:ext>
            </a:extLst>
          </p:cNvPr>
          <p:cNvGrpSpPr>
            <a:grpSpLocks noChangeAspect="1"/>
          </p:cNvGrpSpPr>
          <p:nvPr/>
        </p:nvGrpSpPr>
        <p:grpSpPr>
          <a:xfrm>
            <a:off x="-451260" y="-287369"/>
            <a:ext cx="8462520" cy="11266738"/>
            <a:chOff x="0" y="0"/>
            <a:chExt cx="3663950" cy="487807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7CADAD1C-275B-7274-5F06-689F310AF712}"/>
                </a:ext>
              </a:extLst>
            </p:cNvPr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38137" t="-52996" r="-21573"/>
              </a:stretch>
            </a:blip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85070C68-35EA-D9B3-19A9-9EA649346713}"/>
                </a:ext>
              </a:extLst>
            </p:cNvPr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1E62"/>
            </a:solidFill>
          </p:spPr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860F48F8-F909-47BD-4B07-8A1E172C7CBF}"/>
              </a:ext>
            </a:extLst>
          </p:cNvPr>
          <p:cNvGrpSpPr/>
          <p:nvPr/>
        </p:nvGrpSpPr>
        <p:grpSpPr>
          <a:xfrm>
            <a:off x="0" y="0"/>
            <a:ext cx="5510925" cy="3415417"/>
            <a:chOff x="0" y="0"/>
            <a:chExt cx="1974991" cy="1224008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CC7FF9C-0104-7FC5-C08C-CAC468C1B29C}"/>
                </a:ext>
              </a:extLst>
            </p:cNvPr>
            <p:cNvSpPr/>
            <p:nvPr/>
          </p:nvSpPr>
          <p:spPr>
            <a:xfrm>
              <a:off x="0" y="0"/>
              <a:ext cx="1974991" cy="1224008"/>
            </a:xfrm>
            <a:custGeom>
              <a:avLst/>
              <a:gdLst/>
              <a:ahLst/>
              <a:cxnLst/>
              <a:rect l="l" t="t" r="r" b="b"/>
              <a:pathLst>
                <a:path w="1974991" h="1224008">
                  <a:moveTo>
                    <a:pt x="0" y="0"/>
                  </a:moveTo>
                  <a:lnTo>
                    <a:pt x="1974991" y="0"/>
                  </a:lnTo>
                  <a:lnTo>
                    <a:pt x="1974991" y="1224008"/>
                  </a:lnTo>
                  <a:lnTo>
                    <a:pt x="0" y="1224008"/>
                  </a:lnTo>
                  <a:close/>
                </a:path>
              </a:pathLst>
            </a:custGeom>
            <a:solidFill>
              <a:srgbClr val="001E62"/>
            </a:solidFill>
          </p:spPr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4118C58F-07CC-C8FE-3AF6-FB8DE0BF0D3E}"/>
                </a:ext>
              </a:extLst>
            </p:cNvPr>
            <p:cNvSpPr txBox="1"/>
            <p:nvPr/>
          </p:nvSpPr>
          <p:spPr>
            <a:xfrm>
              <a:off x="0" y="-28575"/>
              <a:ext cx="1974991" cy="125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AutoShape 8">
            <a:extLst>
              <a:ext uri="{FF2B5EF4-FFF2-40B4-BE49-F238E27FC236}">
                <a16:creationId xmlns:a16="http://schemas.microsoft.com/office/drawing/2014/main" id="{BC4669C1-9DFB-9968-27F0-1363D70EE79D}"/>
              </a:ext>
            </a:extLst>
          </p:cNvPr>
          <p:cNvSpPr/>
          <p:nvPr/>
        </p:nvSpPr>
        <p:spPr>
          <a:xfrm>
            <a:off x="2755462" y="2899980"/>
            <a:ext cx="4989600" cy="0"/>
          </a:xfrm>
          <a:prstGeom prst="line">
            <a:avLst/>
          </a:prstGeom>
          <a:ln w="38100" cap="flat">
            <a:solidFill>
              <a:srgbClr val="EDED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1867603B-0219-FEB2-4F1C-687E0E526CE3}"/>
              </a:ext>
            </a:extLst>
          </p:cNvPr>
          <p:cNvSpPr/>
          <p:nvPr/>
        </p:nvSpPr>
        <p:spPr>
          <a:xfrm>
            <a:off x="532663" y="462537"/>
            <a:ext cx="4445598" cy="1532711"/>
          </a:xfrm>
          <a:custGeom>
            <a:avLst/>
            <a:gdLst/>
            <a:ahLst/>
            <a:cxnLst/>
            <a:rect l="l" t="t" r="r" b="b"/>
            <a:pathLst>
              <a:path w="4445598" h="1532711">
                <a:moveTo>
                  <a:pt x="0" y="0"/>
                </a:moveTo>
                <a:lnTo>
                  <a:pt x="4445598" y="0"/>
                </a:lnTo>
                <a:lnTo>
                  <a:pt x="4445598" y="1532711"/>
                </a:lnTo>
                <a:lnTo>
                  <a:pt x="0" y="1532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FBD43C5C-F650-212C-7861-EA11AE8AA354}"/>
              </a:ext>
            </a:extLst>
          </p:cNvPr>
          <p:cNvGrpSpPr/>
          <p:nvPr/>
        </p:nvGrpSpPr>
        <p:grpSpPr>
          <a:xfrm>
            <a:off x="-451260" y="9613901"/>
            <a:ext cx="8462520" cy="965422"/>
            <a:chOff x="0" y="0"/>
            <a:chExt cx="3032776" cy="373544"/>
          </a:xfrm>
          <a:solidFill>
            <a:schemeClr val="bg1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C3F8843E-B57B-7905-E193-0E404AEC79E8}"/>
                </a:ext>
              </a:extLst>
            </p:cNvPr>
            <p:cNvSpPr/>
            <p:nvPr/>
          </p:nvSpPr>
          <p:spPr>
            <a:xfrm>
              <a:off x="0" y="0"/>
              <a:ext cx="3032776" cy="373544"/>
            </a:xfrm>
            <a:custGeom>
              <a:avLst/>
              <a:gdLst/>
              <a:ahLst/>
              <a:cxnLst/>
              <a:rect l="l" t="t" r="r" b="b"/>
              <a:pathLst>
                <a:path w="3032776" h="373544">
                  <a:moveTo>
                    <a:pt x="0" y="0"/>
                  </a:moveTo>
                  <a:lnTo>
                    <a:pt x="3032776" y="0"/>
                  </a:lnTo>
                  <a:lnTo>
                    <a:pt x="3032776" y="373544"/>
                  </a:lnTo>
                  <a:lnTo>
                    <a:pt x="0" y="373544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F7CD0C68-1DD7-0F7B-CCCB-5B655DC9F3E8}"/>
                </a:ext>
              </a:extLst>
            </p:cNvPr>
            <p:cNvSpPr txBox="1"/>
            <p:nvPr/>
          </p:nvSpPr>
          <p:spPr>
            <a:xfrm>
              <a:off x="0" y="-28575"/>
              <a:ext cx="3032776" cy="40211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8" name="TextBox 13">
            <a:extLst>
              <a:ext uri="{FF2B5EF4-FFF2-40B4-BE49-F238E27FC236}">
                <a16:creationId xmlns:a16="http://schemas.microsoft.com/office/drawing/2014/main" id="{F13015D9-0AED-4CAE-2F74-712FF63818AD}"/>
              </a:ext>
            </a:extLst>
          </p:cNvPr>
          <p:cNvSpPr txBox="1"/>
          <p:nvPr/>
        </p:nvSpPr>
        <p:spPr>
          <a:xfrm>
            <a:off x="800456" y="2105913"/>
            <a:ext cx="4044594" cy="370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</a:pPr>
            <a:r>
              <a:rPr lang="en-US" sz="2283" dirty="0" err="1">
                <a:solidFill>
                  <a:srgbClr val="FFFFFF"/>
                </a:solidFill>
                <a:latin typeface="Lato Italics"/>
              </a:rPr>
              <a:t>siempre</a:t>
            </a:r>
            <a:r>
              <a:rPr lang="en-US" sz="2283" b="1" dirty="0">
                <a:solidFill>
                  <a:srgbClr val="FFFFFF"/>
                </a:solidFill>
                <a:latin typeface="Lato Italics"/>
              </a:rPr>
              <a:t> </a:t>
            </a:r>
            <a:r>
              <a:rPr lang="en-US" sz="2283" b="1" dirty="0" err="1">
                <a:solidFill>
                  <a:srgbClr val="FFFFFF"/>
                </a:solidFill>
                <a:latin typeface="Lato Italics"/>
              </a:rPr>
              <a:t>cerca</a:t>
            </a:r>
            <a:endParaRPr lang="en-US" sz="2283" b="1" dirty="0">
              <a:solidFill>
                <a:srgbClr val="FFFFFF"/>
              </a:solidFill>
              <a:latin typeface="Lato Bold Itali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65666B7-E397-EDDA-03AF-851C6676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613901"/>
            <a:ext cx="2406650" cy="8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FF2C71DB-DA3B-F456-23E4-D8543ED34D85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349FB5B3-9FC4-44B2-EFC5-C8E0AC826CEF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3958DE9F-C2BA-098F-9058-7E1EB84B769C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0" name="TextBox 71">
                <a:extLst>
                  <a:ext uri="{FF2B5EF4-FFF2-40B4-BE49-F238E27FC236}">
                    <a16:creationId xmlns:a16="http://schemas.microsoft.com/office/drawing/2014/main" id="{1D7BA6AD-BC1B-C5EC-F5E5-187CCB21C50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EF5F5705-CF9B-D1EC-2613-E07AD2DDFB2F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11" name="object 13">
            <a:extLst>
              <a:ext uri="{FF2B5EF4-FFF2-40B4-BE49-F238E27FC236}">
                <a16:creationId xmlns:a16="http://schemas.microsoft.com/office/drawing/2014/main" id="{D96876BD-AE19-7A73-8CED-86B282C111F0}"/>
              </a:ext>
            </a:extLst>
          </p:cNvPr>
          <p:cNvSpPr txBox="1"/>
          <p:nvPr/>
        </p:nvSpPr>
        <p:spPr>
          <a:xfrm>
            <a:off x="447064" y="1529815"/>
            <a:ext cx="232736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OTRAS</a:t>
            </a:r>
            <a:r>
              <a:rPr sz="1100" b="1" spc="-70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 </a:t>
            </a:r>
            <a:r>
              <a:rPr sz="1100" b="1" spc="-20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PRESTACIONES</a:t>
            </a:r>
            <a:endParaRPr sz="1100" b="1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95772E4F-BC7B-74B2-64E8-D7AB96BEBCED}"/>
              </a:ext>
            </a:extLst>
          </p:cNvPr>
          <p:cNvSpPr txBox="1"/>
          <p:nvPr/>
        </p:nvSpPr>
        <p:spPr>
          <a:xfrm>
            <a:off x="456402" y="1819516"/>
            <a:ext cx="23482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Cobertura de farmacia 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597B53FC-FE54-A6E6-5A95-A089B7EA0DB6}"/>
              </a:ext>
            </a:extLst>
          </p:cNvPr>
          <p:cNvSpPr txBox="1"/>
          <p:nvPr/>
        </p:nvSpPr>
        <p:spPr>
          <a:xfrm>
            <a:off x="461306" y="2101009"/>
            <a:ext cx="3058795" cy="5050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Incluye  cobertura  de farmacia, diseñada para garantizar que la persona asegurada tenga acceso a los medicamentos y vacunas necesarios para tratar o prevenir enfermedades, dentro de los límites establecidos en el contrato y conforme a la normativa sanitaria vigente</a:t>
            </a:r>
          </a:p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La cobertura de farmacia ofrece reembolso de medicamentos y vacunas esenciales autorizados por las autoridades sanitarias, incluyendo tratamientos hospitalarios, quimioterapia y vacunas clave como rubéola, tétanos, gripe y hepatitis B, así como otras recomendadas por la OMS o campañas locales. El reembolso es sencillo, presentando factura y prescripción médica.</a:t>
            </a:r>
          </a:p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La cobertura se adapta según necesidad: 100% en tratamientos hospitalarios, hasta 90% en medicamentos para enfermedades graves como SIDA o fibrosis quística, y 50% en otros fármacos financiados por el Sistema Nacional de Salud.</a:t>
            </a:r>
          </a:p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4B5600A0-5108-FB0E-8F0B-006A81B66E00}"/>
              </a:ext>
            </a:extLst>
          </p:cNvPr>
          <p:cNvSpPr txBox="1"/>
          <p:nvPr/>
        </p:nvSpPr>
        <p:spPr>
          <a:xfrm>
            <a:off x="4006827" y="1536700"/>
            <a:ext cx="2626661" cy="60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</a:rPr>
              <a:t>Repatriación y transporte sanitario de heridos y enfermos</a:t>
            </a:r>
          </a:p>
          <a:p>
            <a:pPr marL="12700" marR="5080">
              <a:lnSpc>
                <a:spcPct val="118100"/>
              </a:lnSpc>
              <a:spcBef>
                <a:spcPts val="100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D4E26AF0-EC31-DBE4-E45F-8BDBB2914447}"/>
              </a:ext>
            </a:extLst>
          </p:cNvPr>
          <p:cNvSpPr txBox="1"/>
          <p:nvPr/>
        </p:nvSpPr>
        <p:spPr>
          <a:xfrm>
            <a:off x="4006827" y="2094840"/>
            <a:ext cx="3058794" cy="54296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Cubre la asistencia y traslado del asegurado en caso de accidente o enfermedad fuera de su país de residencia o destino. La aseguradora garantiza la atención médica en el lugar del suceso o, si es necesario, su repatriación.</a:t>
            </a:r>
          </a:p>
          <a:p>
            <a:endParaRPr lang="es-ES" sz="1100" spc="-1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Incluye la organización y los gastos del transporte sanitario de urgencia, previa valoración médica y autorización, utilizando los medios más adecuados (ambulancia, UVI móvil, avión o helicóptero medicalizado).</a:t>
            </a:r>
          </a:p>
          <a:p>
            <a:endParaRPr lang="es-ES" sz="1100" spc="-1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Si no existen medios sanitarios suficientes, se asegurará el traslado a un centro o país con capacidad asistencial o a España, con cobertura de transporte y acompañamiento médico.</a:t>
            </a:r>
          </a:p>
          <a:p>
            <a:b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</a:br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Una vez estabilizado, el asegurado podrá ser repatriado en avión comercial y trasladado al hospital o domicilio correspondiente. En casos graves o terminales, la evacuación se realizará bajo supervisión médica y con cobertura total de gastos.</a:t>
            </a:r>
          </a:p>
          <a:p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En caso de fallecimiento, la póliza cubre la repatriación del cuerpo y del ataúd hasta el destino, así como los gastos derivados de repatriaciones urgentes.</a:t>
            </a:r>
          </a:p>
          <a:p>
            <a:b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</a:br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Para más detalles sobre límites, medios de transporte y condiciones, consulte el pliego de condiciones.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cs typeface="Trebuchet MS"/>
            </a:endParaRPr>
          </a:p>
        </p:txBody>
      </p:sp>
      <p:sp>
        <p:nvSpPr>
          <p:cNvPr id="21" name="Freeform 61">
            <a:extLst>
              <a:ext uri="{FF2B5EF4-FFF2-40B4-BE49-F238E27FC236}">
                <a16:creationId xmlns:a16="http://schemas.microsoft.com/office/drawing/2014/main" id="{B22E86EE-39FE-3855-1BD4-445B8952FB37}"/>
              </a:ext>
            </a:extLst>
          </p:cNvPr>
          <p:cNvSpPr/>
          <p:nvPr/>
        </p:nvSpPr>
        <p:spPr>
          <a:xfrm>
            <a:off x="2682354" y="542520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EAA72BAE-928C-DEA5-F334-4961736E6E86}"/>
              </a:ext>
            </a:extLst>
          </p:cNvPr>
          <p:cNvSpPr txBox="1"/>
          <p:nvPr/>
        </p:nvSpPr>
        <p:spPr>
          <a:xfrm>
            <a:off x="456402" y="7270243"/>
            <a:ext cx="2626661" cy="60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</a:rPr>
              <a:t>Accidentes laborales y del Seguro Obligatorio de Vehículos de Motor </a:t>
            </a:r>
          </a:p>
          <a:p>
            <a:pPr marL="12700" marR="5080">
              <a:lnSpc>
                <a:spcPct val="118100"/>
              </a:lnSpc>
              <a:spcBef>
                <a:spcPts val="100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9808F77E-0787-332C-DBA5-7A695B40F6FB}"/>
              </a:ext>
            </a:extLst>
          </p:cNvPr>
          <p:cNvSpPr txBox="1"/>
          <p:nvPr/>
        </p:nvSpPr>
        <p:spPr>
          <a:xfrm>
            <a:off x="444246" y="7870049"/>
            <a:ext cx="3058794" cy="2543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Cubre la asistencia sanitaria necesaria por accidentes laborales, profesionales y de circulación. Estos últimos se cubrirán  siempre  no estén amparados por el Seguro Obligatorio de Vehículos a Motor.</a:t>
            </a:r>
          </a:p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12700" marR="164465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Además, se ofrece un capital de 30.000 € en caso de fallecimiento o invalidez derivada de accidente, proporcionando respaldo económico y protección integral al asegurado.</a:t>
            </a:r>
          </a:p>
          <a:p>
            <a:endParaRPr lang="es-ES" sz="1100" spc="-1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endParaRPr lang="es-ES" sz="1100" spc="-1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endParaRPr sz="1100" dirty="0">
              <a:solidFill>
                <a:srgbClr val="001E62"/>
              </a:solidFill>
              <a:latin typeface="Lato" panose="020F0502020204030203" pitchFamily="34" charset="0"/>
              <a:cs typeface="Trebuchet M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8058EB0-4A35-FDD2-511F-8961D8D2E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3" t="19873" r="28964"/>
          <a:stretch>
            <a:fillRect/>
          </a:stretch>
        </p:blipFill>
        <p:spPr>
          <a:xfrm>
            <a:off x="4006827" y="7235488"/>
            <a:ext cx="3058794" cy="32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6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C7721-30EC-70EC-EBF8-BF1F53163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16D07F8-5C4D-E6F8-3821-CBA0ABA3DA5E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F236347E-F0A6-89B1-3050-97EE2A0950FD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C35EA6F9-C80B-8376-E570-B6E8433A0F7E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0" name="TextBox 71">
                <a:extLst>
                  <a:ext uri="{FF2B5EF4-FFF2-40B4-BE49-F238E27FC236}">
                    <a16:creationId xmlns:a16="http://schemas.microsoft.com/office/drawing/2014/main" id="{ABA61545-D0F5-9AA4-8EE2-3BA6ED9C22F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80DA76B5-5A25-FFF8-D306-BC0E1AC9C0FF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11" name="object 13">
            <a:extLst>
              <a:ext uri="{FF2B5EF4-FFF2-40B4-BE49-F238E27FC236}">
                <a16:creationId xmlns:a16="http://schemas.microsoft.com/office/drawing/2014/main" id="{D7CF92BD-C4F9-0862-9CF6-79FF7DC51C4E}"/>
              </a:ext>
            </a:extLst>
          </p:cNvPr>
          <p:cNvSpPr txBox="1"/>
          <p:nvPr/>
        </p:nvSpPr>
        <p:spPr>
          <a:xfrm>
            <a:off x="431466" y="1528483"/>
            <a:ext cx="520858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b="1" spc="-20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EXCLUSIONES </a:t>
            </a:r>
            <a:endParaRPr sz="1100" b="1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B94D3CA9-5D13-676B-E95E-73DF43AF52CA}"/>
              </a:ext>
            </a:extLst>
          </p:cNvPr>
          <p:cNvSpPr txBox="1"/>
          <p:nvPr/>
        </p:nvSpPr>
        <p:spPr>
          <a:xfrm>
            <a:off x="437816" y="1913577"/>
            <a:ext cx="6592346" cy="392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Las exclusiones que, con carácter máximo se aplicarán a la póliza que se emita serán las que a continuación se indican y con esa misma redacción. </a:t>
            </a: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048EC72E-2DCD-0555-9876-8E4F2687B1DA}"/>
              </a:ext>
            </a:extLst>
          </p:cNvPr>
          <p:cNvSpPr txBox="1"/>
          <p:nvPr/>
        </p:nvSpPr>
        <p:spPr>
          <a:xfrm>
            <a:off x="506473" y="5285795"/>
            <a:ext cx="6543553" cy="4372928"/>
          </a:xfrm>
          <a:prstGeom prst="rect">
            <a:avLst/>
          </a:prstGeom>
        </p:spPr>
        <p:txBody>
          <a:bodyPr vert="horz" wrap="square" lIns="0" tIns="12700" rIns="0" bIns="0" numCol="1" rtlCol="0">
            <a:spAutoFit/>
          </a:bodyPr>
          <a:lstStyle/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Cirugía de cambio de sexo.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Los tratamientos de fisioterapia y rehabilitación cuando se haya conseguido la recuperación funcional o el máximo posible de ésta, o cuando se convierta en terapia de mantenimiento ocupacional. 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Revisiones médico-sanitarias de carácter preventivo, salvo las previstas en el apartado III.1.2. del pliego.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Quedan excluidas de la cobertura de la póliza las pruebas genéticas cuya finalidad sea determinar la predisposición del asegurado o de su descendencia presente o futura a padecer enfermedades relacionadas con alteraciones genéticas, con la exclusiva excepción de aquellas que figuran expresamente incluidas en la cobertura, tales como la amniocentesis, los cariotipos o recomendadas por el médico especialista. No quedan cubiertas aquellas pruebas genéticas que se encuentren en fase de investigación o cuya utilidad diagnóstica, relevancia clínica o evidencia científica no esté demostrada.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Medicinas alternativas como Naturopatía, Acupuntura, Mesoterapia, Hidroterapia, Presoterapia, Ozonoterapia, etc. 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La asistencia sanitaria para el tratamiento del alcoholismo crónico y/o adicción a drogas de cualquier tipo, así como sus secuelas, y la asistencia sanitaria a lesionados por embriaguez, agresión, riña o participación directa en conflicto bélico o participación en actos de terrorismo. 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Asistencia médica en EEUU Arabia Saudí, Baréin, los Emiratos Árabes Unidos, Kuwait, Omán, Qatar, Singapur y Japón.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6DF1CFF-ACB2-3494-6FD5-2B8A1F419A25}"/>
              </a:ext>
            </a:extLst>
          </p:cNvPr>
          <p:cNvSpPr txBox="1"/>
          <p:nvPr/>
        </p:nvSpPr>
        <p:spPr>
          <a:xfrm>
            <a:off x="398460" y="2382863"/>
            <a:ext cx="6847729" cy="2903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Diagnóstico, tratamiento e intervenciones quirúrgicas realizadas con fines puramente estéticos o cosméticos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Psicoanálisis, hipnosis, sofrología, narcolepsia ambulatoria, test psicológicos.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La asistencia y tratamiento hospitalario por razones de tipo social o familiar, así como la que sea sustituible por una asistencia domiciliaria o ambulatoria.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Las estancias, asistencias y tratamientos en centros no hospitalarios tales como hoteles, balnearios, asilos, residencias, centros de reposo, de diagnóstico y similares, aunque sean prescritos por facultativos, así como los ingresos en centros dedicados a actividades relacionadas con el ocio, el descanso y los tratamientos dietéticos. </a:t>
            </a: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Las enfermedades o lesiones derivadas de la práctica profesional de cualquier deporte, de la participación en apuestas y competiciones y de la práctica, como profesional de actividades de alto riesgo. </a:t>
            </a:r>
          </a:p>
        </p:txBody>
      </p:sp>
      <p:sp>
        <p:nvSpPr>
          <p:cNvPr id="12" name="Freeform 61">
            <a:extLst>
              <a:ext uri="{FF2B5EF4-FFF2-40B4-BE49-F238E27FC236}">
                <a16:creationId xmlns:a16="http://schemas.microsoft.com/office/drawing/2014/main" id="{493ED186-6F7E-AB6A-7AA6-48CFE4822DDD}"/>
              </a:ext>
            </a:extLst>
          </p:cNvPr>
          <p:cNvSpPr/>
          <p:nvPr/>
        </p:nvSpPr>
        <p:spPr>
          <a:xfrm>
            <a:off x="2682354" y="542520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314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54DC2-2580-C04B-CA3A-470D3B10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BB0B123-AAD8-1E67-B6EB-C6175B782440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rgbClr val="001E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313F994-1CA4-8132-8DDF-78DF76D16D01}"/>
              </a:ext>
            </a:extLst>
          </p:cNvPr>
          <p:cNvSpPr txBox="1"/>
          <p:nvPr/>
        </p:nvSpPr>
        <p:spPr>
          <a:xfrm>
            <a:off x="-3841750" y="854600"/>
            <a:ext cx="13010725" cy="963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1"/>
              </a:lnSpc>
            </a:pPr>
            <a:r>
              <a:rPr lang="en-US" sz="59493" spc="-4997" dirty="0">
                <a:solidFill>
                  <a:srgbClr val="E9E9E9"/>
                </a:solidFill>
                <a:latin typeface="Lato Bold"/>
              </a:rPr>
              <a:t>04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22747574-102B-2A11-36D9-72233C514342}"/>
              </a:ext>
            </a:extLst>
          </p:cNvPr>
          <p:cNvSpPr/>
          <p:nvPr/>
        </p:nvSpPr>
        <p:spPr>
          <a:xfrm>
            <a:off x="5721801" y="0"/>
            <a:ext cx="3079351" cy="1418366"/>
          </a:xfrm>
          <a:custGeom>
            <a:avLst/>
            <a:gdLst/>
            <a:ahLst/>
            <a:cxnLst/>
            <a:rect l="l" t="t" r="r" b="b"/>
            <a:pathLst>
              <a:path w="3079351" h="1418366">
                <a:moveTo>
                  <a:pt x="0" y="0"/>
                </a:moveTo>
                <a:lnTo>
                  <a:pt x="3079350" y="0"/>
                </a:lnTo>
                <a:lnTo>
                  <a:pt x="3079350" y="1418366"/>
                </a:lnTo>
                <a:lnTo>
                  <a:pt x="0" y="141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14" t="-49922" b="-56524"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9ABDB2D-AB26-28A5-11AE-9896F0ABF624}"/>
              </a:ext>
            </a:extLst>
          </p:cNvPr>
          <p:cNvSpPr txBox="1"/>
          <p:nvPr/>
        </p:nvSpPr>
        <p:spPr>
          <a:xfrm>
            <a:off x="335964" y="1418366"/>
            <a:ext cx="6468036" cy="765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4800" dirty="0">
                <a:solidFill>
                  <a:srgbClr val="FFFFFF"/>
                </a:solidFill>
                <a:latin typeface="Lato Bold"/>
              </a:rPr>
              <a:t>Asistencia sanitaria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E2F162B-066F-0A52-89C4-84DCE26BED6C}"/>
              </a:ext>
            </a:extLst>
          </p:cNvPr>
          <p:cNvSpPr txBox="1"/>
          <p:nvPr/>
        </p:nvSpPr>
        <p:spPr>
          <a:xfrm>
            <a:off x="1213476" y="9690100"/>
            <a:ext cx="6048000" cy="7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Sanitaria, </a:t>
            </a:r>
            <a:r>
              <a:rPr lang="es-ES" dirty="0">
                <a:solidFill>
                  <a:srgbClr val="FFFFFF"/>
                </a:solidFill>
                <a:latin typeface="Lato Bold"/>
              </a:rPr>
              <a:t>siempre cerca</a:t>
            </a:r>
          </a:p>
        </p:txBody>
      </p:sp>
    </p:spTree>
    <p:extLst>
      <p:ext uri="{BB962C8B-B14F-4D97-AF65-F5344CB8AC3E}">
        <p14:creationId xmlns:p14="http://schemas.microsoft.com/office/powerpoint/2010/main" val="111256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1744E-1C5E-9F25-532B-C3A0A995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32B02DF-9800-C2C0-BEC7-171A4CC34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353"/>
          <a:stretch/>
        </p:blipFill>
        <p:spPr>
          <a:xfrm>
            <a:off x="-30473" y="4589054"/>
            <a:ext cx="7613945" cy="357704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88C354A-CDA8-8B23-7AEC-DD38BAF0DB40}"/>
              </a:ext>
            </a:extLst>
          </p:cNvPr>
          <p:cNvSpPr txBox="1"/>
          <p:nvPr/>
        </p:nvSpPr>
        <p:spPr>
          <a:xfrm>
            <a:off x="493778" y="869140"/>
            <a:ext cx="5799071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Asistencia sanitaria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422A4655-21AF-D3EF-6D16-4F1A3584E167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pic>
        <p:nvPicPr>
          <p:cNvPr id="21" name="Gráfico 20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9D7688C1-3029-371A-77BC-1F1B609C2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B8B0A8B-0AF4-2D7E-1C2C-9115679E12E9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3" name="Group 69">
              <a:extLst>
                <a:ext uri="{FF2B5EF4-FFF2-40B4-BE49-F238E27FC236}">
                  <a16:creationId xmlns:a16="http://schemas.microsoft.com/office/drawing/2014/main" id="{D4838117-35AF-D3FE-097B-53BC5D5204FC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5" name="Freeform 70">
                <a:extLst>
                  <a:ext uri="{FF2B5EF4-FFF2-40B4-BE49-F238E27FC236}">
                    <a16:creationId xmlns:a16="http://schemas.microsoft.com/office/drawing/2014/main" id="{1D56EFE0-81B6-B254-12F5-47C8BB934F8F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22" name="TextBox 71">
                <a:extLst>
                  <a:ext uri="{FF2B5EF4-FFF2-40B4-BE49-F238E27FC236}">
                    <a16:creationId xmlns:a16="http://schemas.microsoft.com/office/drawing/2014/main" id="{A3CEADDC-90C1-6C3A-2352-89ECEFC27DD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4" name="TextBox 27">
              <a:extLst>
                <a:ext uri="{FF2B5EF4-FFF2-40B4-BE49-F238E27FC236}">
                  <a16:creationId xmlns:a16="http://schemas.microsoft.com/office/drawing/2014/main" id="{57452D2A-3144-0394-83D5-3AB98386CC8A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3" name="TextBox 9">
            <a:extLst>
              <a:ext uri="{FF2B5EF4-FFF2-40B4-BE49-F238E27FC236}">
                <a16:creationId xmlns:a16="http://schemas.microsoft.com/office/drawing/2014/main" id="{EBD66126-B5A6-7EEC-DFFF-FC711427825B}"/>
              </a:ext>
            </a:extLst>
          </p:cNvPr>
          <p:cNvSpPr txBox="1"/>
          <p:nvPr/>
        </p:nvSpPr>
        <p:spPr>
          <a:xfrm>
            <a:off x="612303" y="1591944"/>
            <a:ext cx="6290148" cy="2354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b="1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 </a:t>
            </a: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cuenta con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colaboración del </a:t>
            </a: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Grupo MSH,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 ofrecer la asistencia sanitaria que los asegurados requieran durante su estancia en el extranjero. </a:t>
            </a: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</a:t>
            </a:r>
            <a:r>
              <a:rPr lang="es-ES" sz="1100" b="1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Grupo MSH</a:t>
            </a: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es una entidad con más de 50 años de experiencia en el diseño y desarrollo de soluciones de seguros médicos internacionales. Su red abarca más de 1,8 millones de proveedores médicos, garantizando acceso a atención sanitaria de calidad en cualquier parte del mundo.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rgbClr val="001E6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  <a:spcBef>
                <a:spcPts val="840"/>
              </a:spcBef>
            </a:pP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 necesita recibir asistencia, deberá presentar la tarjeta MSH disponible en el Espacio de Asegurado MSH-NMS. Además, cuenta con centros de gestión alrededor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 mundo, disponibles las 24 horas los 7 días de la semana para que pueda recibir la asistencia que precise. </a:t>
            </a:r>
          </a:p>
        </p:txBody>
      </p:sp>
    </p:spTree>
    <p:extLst>
      <p:ext uri="{BB962C8B-B14F-4D97-AF65-F5344CB8AC3E}">
        <p14:creationId xmlns:p14="http://schemas.microsoft.com/office/powerpoint/2010/main" val="103510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E5E18-958F-CE2D-9165-D6C7DBAAE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E47E2AF-136A-DB0D-3C50-53A0ABBFD786}"/>
              </a:ext>
            </a:extLst>
          </p:cNvPr>
          <p:cNvSpPr/>
          <p:nvPr/>
        </p:nvSpPr>
        <p:spPr>
          <a:xfrm>
            <a:off x="-184150" y="-69850"/>
            <a:ext cx="7776391" cy="108331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93841FF-ECEE-3551-1698-B6BBA593271F}"/>
              </a:ext>
            </a:extLst>
          </p:cNvPr>
          <p:cNvSpPr txBox="1"/>
          <p:nvPr/>
        </p:nvSpPr>
        <p:spPr>
          <a:xfrm>
            <a:off x="-3003550" y="-1693164"/>
            <a:ext cx="12934525" cy="9139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91"/>
              </a:lnSpc>
            </a:pPr>
            <a:r>
              <a:rPr lang="en-US" sz="41300" spc="-4997" dirty="0">
                <a:solidFill>
                  <a:srgbClr val="001E62"/>
                </a:solidFill>
                <a:latin typeface="Lato Bold"/>
              </a:rPr>
              <a:t>4 . 1 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B7D9A72-83DF-E91E-71D6-6C2F1EB50BCC}"/>
              </a:ext>
            </a:extLst>
          </p:cNvPr>
          <p:cNvSpPr txBox="1"/>
          <p:nvPr/>
        </p:nvSpPr>
        <p:spPr>
          <a:xfrm>
            <a:off x="854676" y="7446774"/>
            <a:ext cx="637505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sz="5400" dirty="0">
                <a:solidFill>
                  <a:srgbClr val="001E62"/>
                </a:solidFill>
                <a:latin typeface="Lato Bold"/>
              </a:rPr>
              <a:t>Contactos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78D497D-CD5E-DE6D-DF3C-D08868BBB426}"/>
              </a:ext>
            </a:extLst>
          </p:cNvPr>
          <p:cNvSpPr txBox="1"/>
          <p:nvPr/>
        </p:nvSpPr>
        <p:spPr>
          <a:xfrm>
            <a:off x="0" y="6629852"/>
            <a:ext cx="7229726" cy="72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sz="32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25D0F8A-27D2-9532-41C4-DD39AEC922ED}"/>
              </a:ext>
            </a:extLst>
          </p:cNvPr>
          <p:cNvSpPr txBox="1"/>
          <p:nvPr/>
        </p:nvSpPr>
        <p:spPr>
          <a:xfrm>
            <a:off x="1213476" y="9690100"/>
            <a:ext cx="6048000" cy="7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Sanitaria, </a:t>
            </a:r>
            <a:r>
              <a:rPr lang="es-ES" dirty="0">
                <a:solidFill>
                  <a:srgbClr val="001E62"/>
                </a:solidFill>
                <a:latin typeface="Lato Bold"/>
              </a:rPr>
              <a:t>siempre cerca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74BA34-6573-810E-E28B-0820F7591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50" y="217900"/>
            <a:ext cx="1644650" cy="9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51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ED4B1-E8DC-F38E-2B61-3002B436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BBEAA29-DFC6-7471-ED3B-A3089B978A73}"/>
              </a:ext>
            </a:extLst>
          </p:cNvPr>
          <p:cNvSpPr/>
          <p:nvPr/>
        </p:nvSpPr>
        <p:spPr>
          <a:xfrm>
            <a:off x="0" y="4660900"/>
            <a:ext cx="7560000" cy="4343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E20273-280B-91DE-FF84-F87E3F5A0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9" b="10378"/>
          <a:stretch/>
        </p:blipFill>
        <p:spPr>
          <a:xfrm>
            <a:off x="-1750" y="5346700"/>
            <a:ext cx="7556500" cy="33949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E5E7E2-BEAF-035C-F45F-0B99DF1AB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056"/>
          <a:stretch/>
        </p:blipFill>
        <p:spPr>
          <a:xfrm>
            <a:off x="0" y="-1911949"/>
            <a:ext cx="7893050" cy="5353649"/>
          </a:xfrm>
          <a:prstGeom prst="rect">
            <a:avLst/>
          </a:prstGeom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707D39A9-977C-ACD2-90DA-94D7E531107A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6F50984A-9D59-414B-BC83-4E41D2029FCC}"/>
              </a:ext>
            </a:extLst>
          </p:cNvPr>
          <p:cNvSpPr txBox="1"/>
          <p:nvPr/>
        </p:nvSpPr>
        <p:spPr>
          <a:xfrm>
            <a:off x="28250" y="4813300"/>
            <a:ext cx="7560000" cy="28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Contactos centros de gestión  </a:t>
            </a: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8E24DB8-7134-FC08-C194-9346ADA59B36}"/>
              </a:ext>
            </a:extLst>
          </p:cNvPr>
          <p:cNvCxnSpPr/>
          <p:nvPr/>
        </p:nvCxnSpPr>
        <p:spPr>
          <a:xfrm>
            <a:off x="757640" y="5194300"/>
            <a:ext cx="59297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o 18">
            <a:extLst>
              <a:ext uri="{FF2B5EF4-FFF2-40B4-BE49-F238E27FC236}">
                <a16:creationId xmlns:a16="http://schemas.microsoft.com/office/drawing/2014/main" id="{B38B142C-D8B0-763A-EC98-97E23A36D264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21" name="Group 69">
              <a:extLst>
                <a:ext uri="{FF2B5EF4-FFF2-40B4-BE49-F238E27FC236}">
                  <a16:creationId xmlns:a16="http://schemas.microsoft.com/office/drawing/2014/main" id="{4F1542F9-3507-EAF0-83C2-35EBBBE5821F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23" name="Freeform 70">
                <a:extLst>
                  <a:ext uri="{FF2B5EF4-FFF2-40B4-BE49-F238E27FC236}">
                    <a16:creationId xmlns:a16="http://schemas.microsoft.com/office/drawing/2014/main" id="{A8A52E40-EF37-8F61-CDF1-D90DC68CB96A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28" name="TextBox 71">
                <a:extLst>
                  <a:ext uri="{FF2B5EF4-FFF2-40B4-BE49-F238E27FC236}">
                    <a16:creationId xmlns:a16="http://schemas.microsoft.com/office/drawing/2014/main" id="{EEFC1CAA-2E0D-5B06-41BD-518345EAE54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22" name="TextBox 27">
              <a:extLst>
                <a:ext uri="{FF2B5EF4-FFF2-40B4-BE49-F238E27FC236}">
                  <a16:creationId xmlns:a16="http://schemas.microsoft.com/office/drawing/2014/main" id="{A8AC1C1B-728C-4B68-1DD0-4731B5438A5E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245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5C72-52E1-F1B9-19DD-ACD7C98E6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1A023AA-FB35-C9B9-7AF3-7A4ACB74C6BF}"/>
              </a:ext>
            </a:extLst>
          </p:cNvPr>
          <p:cNvSpPr/>
          <p:nvPr/>
        </p:nvSpPr>
        <p:spPr>
          <a:xfrm>
            <a:off x="12700" y="0"/>
            <a:ext cx="7575375" cy="108331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9038D63-3126-F186-16B4-C97BF29E2F7D}"/>
              </a:ext>
            </a:extLst>
          </p:cNvPr>
          <p:cNvSpPr txBox="1"/>
          <p:nvPr/>
        </p:nvSpPr>
        <p:spPr>
          <a:xfrm>
            <a:off x="-3003550" y="-1693164"/>
            <a:ext cx="13010725" cy="913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1"/>
              </a:lnSpc>
            </a:pPr>
            <a:r>
              <a:rPr lang="en-US" sz="41300" spc="-4997" dirty="0">
                <a:solidFill>
                  <a:srgbClr val="001E62"/>
                </a:solidFill>
                <a:latin typeface="Lato Bold"/>
              </a:rPr>
              <a:t>4 . 2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26ED0C5-1E4A-E249-A668-8F94D2D24CF7}"/>
              </a:ext>
            </a:extLst>
          </p:cNvPr>
          <p:cNvSpPr txBox="1"/>
          <p:nvPr/>
        </p:nvSpPr>
        <p:spPr>
          <a:xfrm>
            <a:off x="12700" y="7446774"/>
            <a:ext cx="7217026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sz="5400" dirty="0">
                <a:solidFill>
                  <a:srgbClr val="001E62"/>
                </a:solidFill>
                <a:latin typeface="Lato Bold"/>
              </a:rPr>
              <a:t>Espacio de  Asegurado MSH-NMS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3C5844-9E71-453A-D660-5AA9CD3C6BD1}"/>
              </a:ext>
            </a:extLst>
          </p:cNvPr>
          <p:cNvSpPr txBox="1"/>
          <p:nvPr/>
        </p:nvSpPr>
        <p:spPr>
          <a:xfrm>
            <a:off x="0" y="6629852"/>
            <a:ext cx="7229726" cy="72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sz="32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12B4BAA-962A-F22D-62E6-931FD743ABE6}"/>
              </a:ext>
            </a:extLst>
          </p:cNvPr>
          <p:cNvSpPr txBox="1"/>
          <p:nvPr/>
        </p:nvSpPr>
        <p:spPr>
          <a:xfrm>
            <a:off x="1213476" y="9690100"/>
            <a:ext cx="6048000" cy="7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Sanitaria, </a:t>
            </a:r>
            <a:r>
              <a:rPr lang="es-ES" dirty="0">
                <a:solidFill>
                  <a:srgbClr val="001E62"/>
                </a:solidFill>
                <a:latin typeface="Lato Bold"/>
              </a:rPr>
              <a:t>siempre cerca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946FF8D-EC60-6F8D-6AA5-1B6BCA803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50" y="217900"/>
            <a:ext cx="1644650" cy="9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5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8A425-FCDE-8C3A-8A55-05BF0819F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9FB0449-ED6D-9ADC-0764-B94F4F4EECB5}"/>
              </a:ext>
            </a:extLst>
          </p:cNvPr>
          <p:cNvSpPr txBox="1"/>
          <p:nvPr/>
        </p:nvSpPr>
        <p:spPr>
          <a:xfrm>
            <a:off x="483866" y="754689"/>
            <a:ext cx="6429293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Espacio de Asegurado MSH-NMS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E3F5676-B86F-1848-27E2-FD7C78B8413D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23" name="TextBox 66">
            <a:extLst>
              <a:ext uri="{FF2B5EF4-FFF2-40B4-BE49-F238E27FC236}">
                <a16:creationId xmlns:a16="http://schemas.microsoft.com/office/drawing/2014/main" id="{55A52983-B067-2CCF-EEBA-1A9139F3BD3C}"/>
              </a:ext>
            </a:extLst>
          </p:cNvPr>
          <p:cNvSpPr txBox="1"/>
          <p:nvPr/>
        </p:nvSpPr>
        <p:spPr>
          <a:xfrm>
            <a:off x="612303" y="6342569"/>
            <a:ext cx="6300856" cy="2888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 registrarse en el portal, deberá completar los siguientes pasos:</a:t>
            </a:r>
          </a:p>
          <a:p>
            <a:pPr algn="just">
              <a:lnSpc>
                <a:spcPct val="150000"/>
              </a:lnSpc>
              <a:buNone/>
            </a:pP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Acceda a su Espacio Asegurado MSH-NMS.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Pulse sobre "Para obtener sus claves de acceso, pulse aquí”.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Complete los campos del formulario con sus datos sin utilizar tildes. Por favor, solo indique su primer apellido en el apartado destinado para ello.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Recibiremos sus datos y, posteriormente, le enviaremos dos correos electrónicos: uno con su usuario y otro con su contraseña. 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Acceso al portal de asegurado: </a:t>
            </a:r>
          </a:p>
          <a:p>
            <a:pPr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https://www.msh-services.com/index_member.php?lang=es</a:t>
            </a:r>
            <a:endParaRPr lang="es-ES" sz="1400" b="1" i="1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8B043AF3-10A3-3580-0D4B-26782C203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03" y="1295751"/>
            <a:ext cx="6456800" cy="437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su espacio de asegurado MSH-NMS encontrará todas las herramientas y funcionalidades necesarias para gestionar y utilizar su seguro de manera fácil y eficiente en el exterior. Entre las principales opciones disponibles, podrá: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rgbClr val="001E6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Consultar y descargar su resumen de garantías, guía práctica, tarjeta de seguro personalizada y certificado de seguro.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Actualizar sus datos personales.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Presentar solicitudes de reembolso y solicitar un abono directo hospitalario.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Hacer seguimiento en tiempo real de sus solicitudes de reembolso: </a:t>
            </a:r>
          </a:p>
          <a:p>
            <a:pPr marL="628650" marR="0" lvl="1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Recibir notificaciones por correo electrónico cuando se reciba su solicitud y cuando la declaración de reembolso esté disponible en línea. </a:t>
            </a:r>
          </a:p>
          <a:p>
            <a:pPr marL="628650" marR="0" lvl="1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Visualizar y descargar en PDF sus historiales de reembolso.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Encontrar médicos y centros sanitarios en cualquier parte del mundo.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Enviar mensajes directos para consultas o solicitudes.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Acceder a servicios de salud como videoconsultas.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Consultar documentos relacionados con la protección de datos personales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100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B51429F-DD72-7174-4D8F-12B4CB46FC46}"/>
              </a:ext>
            </a:extLst>
          </p:cNvPr>
          <p:cNvSpPr txBox="1"/>
          <p:nvPr/>
        </p:nvSpPr>
        <p:spPr>
          <a:xfrm>
            <a:off x="483866" y="5803900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¿Cómo registrarse en el Espacio de Asegurado MSH-NMS?</a:t>
            </a:r>
          </a:p>
        </p:txBody>
      </p:sp>
      <p:sp>
        <p:nvSpPr>
          <p:cNvPr id="33" name="Freeform 61">
            <a:extLst>
              <a:ext uri="{FF2B5EF4-FFF2-40B4-BE49-F238E27FC236}">
                <a16:creationId xmlns:a16="http://schemas.microsoft.com/office/drawing/2014/main" id="{1ABB573A-D772-5689-A304-57E165003A41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7" name="Gráfico 26" descr="Hogar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28042C46-DBF1-4CF3-6897-D633327A0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DDE2846-914D-D9D3-F234-D89BF9177DB7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9" name="Group 69">
              <a:extLst>
                <a:ext uri="{FF2B5EF4-FFF2-40B4-BE49-F238E27FC236}">
                  <a16:creationId xmlns:a16="http://schemas.microsoft.com/office/drawing/2014/main" id="{6DA81253-975E-9881-AFBE-F39130E3E6E1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1" name="Freeform 70">
                <a:extLst>
                  <a:ext uri="{FF2B5EF4-FFF2-40B4-BE49-F238E27FC236}">
                    <a16:creationId xmlns:a16="http://schemas.microsoft.com/office/drawing/2014/main" id="{C2A40D98-D40C-93BB-00DE-FD19E4939A68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2" name="TextBox 71">
                <a:extLst>
                  <a:ext uri="{FF2B5EF4-FFF2-40B4-BE49-F238E27FC236}">
                    <a16:creationId xmlns:a16="http://schemas.microsoft.com/office/drawing/2014/main" id="{CFA89901-9493-8251-0136-E6F0FC9A85F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0" name="TextBox 27">
              <a:extLst>
                <a:ext uri="{FF2B5EF4-FFF2-40B4-BE49-F238E27FC236}">
                  <a16:creationId xmlns:a16="http://schemas.microsoft.com/office/drawing/2014/main" id="{C6700FFD-206C-DC13-66EC-9598BC36E32F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701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F652F-68AB-4A4C-55FC-F41BE9AB9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D2FF507-8C87-63A0-68F1-304D51960529}"/>
              </a:ext>
            </a:extLst>
          </p:cNvPr>
          <p:cNvSpPr txBox="1"/>
          <p:nvPr/>
        </p:nvSpPr>
        <p:spPr>
          <a:xfrm>
            <a:off x="483866" y="754689"/>
            <a:ext cx="6429293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Espacio de Asegurado MSH-NMS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D748B2DA-16C6-A3C8-8805-6BC14D2359A5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616F6BC1-7A37-7783-C190-CEEE038D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66" y="1387310"/>
            <a:ext cx="6566771" cy="1729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alt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Una vez ingrese al Espacio de Asegurado MSH-NMS, tendrá acceso directo a todos los servicios y herramientas disponibles para solicitar asistencia o gestionar su seguro en el exterior. Podrá acceder a cada función de manera sencilla a través de los iconos habilitados.</a:t>
            </a:r>
          </a:p>
          <a:p>
            <a:pPr algn="just">
              <a:lnSpc>
                <a:spcPct val="150000"/>
              </a:lnSpc>
            </a:pPr>
            <a:endParaRPr lang="es-ES" alt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alt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En el lateral izquierdo, encontrará un menú desplegable que le permitirá navegar de forma ágil por todas las opciones disponibles para la gestión de su póliza y asistencias médicas.</a:t>
            </a:r>
          </a:p>
          <a:p>
            <a:pPr algn="just">
              <a:lnSpc>
                <a:spcPts val="1800"/>
              </a:lnSpc>
            </a:pPr>
            <a:endParaRPr lang="es-ES" altLang="es-ES" sz="1200" dirty="0">
              <a:solidFill>
                <a:srgbClr val="001E62"/>
              </a:solidFill>
              <a:latin typeface="Lato" panose="020F0502020204030203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9CB4004-0190-BB0D-951F-4E4B50F4A010}"/>
              </a:ext>
            </a:extLst>
          </p:cNvPr>
          <p:cNvGrpSpPr/>
          <p:nvPr/>
        </p:nvGrpSpPr>
        <p:grpSpPr>
          <a:xfrm>
            <a:off x="483866" y="3692182"/>
            <a:ext cx="6494913" cy="4397718"/>
            <a:chOff x="346388" y="3508644"/>
            <a:chExt cx="6704249" cy="453946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5407708-E52B-C974-7BF8-8246B4F9A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388" y="3508644"/>
              <a:ext cx="6704249" cy="4539460"/>
            </a:xfrm>
            <a:prstGeom prst="rect">
              <a:avLst/>
            </a:prstGeom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68800483-E370-E303-31DE-BEB54E6C0799}"/>
                </a:ext>
              </a:extLst>
            </p:cNvPr>
            <p:cNvSpPr/>
            <p:nvPr/>
          </p:nvSpPr>
          <p:spPr>
            <a:xfrm>
              <a:off x="4006850" y="3822700"/>
              <a:ext cx="1981200" cy="238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6" name="Freeform 61">
            <a:extLst>
              <a:ext uri="{FF2B5EF4-FFF2-40B4-BE49-F238E27FC236}">
                <a16:creationId xmlns:a16="http://schemas.microsoft.com/office/drawing/2014/main" id="{5851EF14-8EF3-943B-4B6A-CC108305415C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8" name="Gráfico 27" descr="Hogar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826EE335-6D7E-FBE1-EB47-FC6A1DB38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AE6101DB-3E29-0B95-CE3E-31847231F59A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1" name="Group 69">
              <a:extLst>
                <a:ext uri="{FF2B5EF4-FFF2-40B4-BE49-F238E27FC236}">
                  <a16:creationId xmlns:a16="http://schemas.microsoft.com/office/drawing/2014/main" id="{C3B14C90-6528-7C44-FAFB-BD7655AF9477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6" name="Freeform 70">
                <a:extLst>
                  <a:ext uri="{FF2B5EF4-FFF2-40B4-BE49-F238E27FC236}">
                    <a16:creationId xmlns:a16="http://schemas.microsoft.com/office/drawing/2014/main" id="{92D1C076-40BF-891A-97D6-9075B539773A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7" name="TextBox 71">
                <a:extLst>
                  <a:ext uri="{FF2B5EF4-FFF2-40B4-BE49-F238E27FC236}">
                    <a16:creationId xmlns:a16="http://schemas.microsoft.com/office/drawing/2014/main" id="{D715DF61-57E1-7F1E-C88D-A0A211F5A87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B41EA895-2238-0970-9474-0F12968108FD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291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65A7C-869C-F839-E327-46BC53CA9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CEF9C85-15A3-25CB-E846-C3E832D503EC}"/>
              </a:ext>
            </a:extLst>
          </p:cNvPr>
          <p:cNvSpPr/>
          <p:nvPr/>
        </p:nvSpPr>
        <p:spPr>
          <a:xfrm>
            <a:off x="0" y="0"/>
            <a:ext cx="7575375" cy="108331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ED0F899-D1D0-2916-B9AD-ADF3241A54F7}"/>
              </a:ext>
            </a:extLst>
          </p:cNvPr>
          <p:cNvSpPr txBox="1"/>
          <p:nvPr/>
        </p:nvSpPr>
        <p:spPr>
          <a:xfrm>
            <a:off x="-3063325" y="-1511300"/>
            <a:ext cx="13010725" cy="913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1"/>
              </a:lnSpc>
            </a:pPr>
            <a:r>
              <a:rPr lang="en-US" sz="41300" spc="-4997" dirty="0">
                <a:solidFill>
                  <a:srgbClr val="001E62"/>
                </a:solidFill>
                <a:latin typeface="Lato Bold"/>
              </a:rPr>
              <a:t>4 . 3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BBFEDAA7-C052-5887-3A89-044225FFA426}"/>
              </a:ext>
            </a:extLst>
          </p:cNvPr>
          <p:cNvSpPr txBox="1"/>
          <p:nvPr/>
        </p:nvSpPr>
        <p:spPr>
          <a:xfrm>
            <a:off x="-345649" y="7446774"/>
            <a:ext cx="7575375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sz="5400" dirty="0">
                <a:solidFill>
                  <a:srgbClr val="001E62"/>
                </a:solidFill>
                <a:latin typeface="Lato Bold"/>
              </a:rPr>
              <a:t>Guía de Uso del seguro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3C63C35-E40C-C6C2-BBC3-CE0F7ECC1530}"/>
              </a:ext>
            </a:extLst>
          </p:cNvPr>
          <p:cNvSpPr txBox="1"/>
          <p:nvPr/>
        </p:nvSpPr>
        <p:spPr>
          <a:xfrm>
            <a:off x="0" y="6629852"/>
            <a:ext cx="7229726" cy="72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sz="32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168AC68-E0E5-EAA5-5B2E-CA4B1E3A82F0}"/>
              </a:ext>
            </a:extLst>
          </p:cNvPr>
          <p:cNvSpPr txBox="1"/>
          <p:nvPr/>
        </p:nvSpPr>
        <p:spPr>
          <a:xfrm>
            <a:off x="1213476" y="9690100"/>
            <a:ext cx="6048000" cy="7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Sanitaria, </a:t>
            </a:r>
            <a:r>
              <a:rPr lang="es-ES" dirty="0">
                <a:solidFill>
                  <a:srgbClr val="001E62"/>
                </a:solidFill>
                <a:latin typeface="Lato Bold"/>
              </a:rPr>
              <a:t>siempre cerca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DA130A-05AD-7DD0-9FCE-6D95E2B23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50" y="217900"/>
            <a:ext cx="1644650" cy="9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8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886732" y="865864"/>
            <a:ext cx="13010725" cy="1019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1"/>
              </a:lnSpc>
            </a:pPr>
            <a:r>
              <a:rPr lang="en-US" sz="59493" spc="-4997" dirty="0">
                <a:solidFill>
                  <a:srgbClr val="E9E9E9"/>
                </a:solidFill>
                <a:latin typeface="Lato Bold"/>
              </a:rPr>
              <a:t>01</a:t>
            </a:r>
          </a:p>
        </p:txBody>
      </p:sp>
      <p:sp>
        <p:nvSpPr>
          <p:cNvPr id="3" name="Freeform 3"/>
          <p:cNvSpPr/>
          <p:nvPr/>
        </p:nvSpPr>
        <p:spPr>
          <a:xfrm>
            <a:off x="5721801" y="0"/>
            <a:ext cx="3079351" cy="1418366"/>
          </a:xfrm>
          <a:custGeom>
            <a:avLst/>
            <a:gdLst/>
            <a:ahLst/>
            <a:cxnLst/>
            <a:rect l="l" t="t" r="r" b="b"/>
            <a:pathLst>
              <a:path w="3079351" h="1418366">
                <a:moveTo>
                  <a:pt x="0" y="0"/>
                </a:moveTo>
                <a:lnTo>
                  <a:pt x="3079350" y="0"/>
                </a:lnTo>
                <a:lnTo>
                  <a:pt x="3079350" y="1418366"/>
                </a:lnTo>
                <a:lnTo>
                  <a:pt x="0" y="141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14" t="-49922" b="-5652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6850" y="1612900"/>
            <a:ext cx="6048000" cy="76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4800" dirty="0">
                <a:solidFill>
                  <a:srgbClr val="FFFFFF"/>
                </a:solidFill>
                <a:latin typeface="Lato Bold"/>
              </a:rPr>
              <a:t>¿Quiénes somos?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A60DC-6614-204B-CA40-920551CD83E1}"/>
              </a:ext>
            </a:extLst>
          </p:cNvPr>
          <p:cNvSpPr txBox="1"/>
          <p:nvPr/>
        </p:nvSpPr>
        <p:spPr>
          <a:xfrm>
            <a:off x="1213476" y="9690100"/>
            <a:ext cx="6048000" cy="7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Sanitaria, </a:t>
            </a:r>
            <a:r>
              <a:rPr lang="es-ES" dirty="0">
                <a:solidFill>
                  <a:srgbClr val="FFFFFF"/>
                </a:solidFill>
                <a:latin typeface="Lato Bold"/>
              </a:rPr>
              <a:t>siempre cerca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ECBC-702E-FC61-2887-CD19DE38E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>
            <a:hlinkClick r:id="rId2"/>
            <a:extLst>
              <a:ext uri="{FF2B5EF4-FFF2-40B4-BE49-F238E27FC236}">
                <a16:creationId xmlns:a16="http://schemas.microsoft.com/office/drawing/2014/main" id="{F6ECF619-5B44-E0A7-56F2-C4AAEA69938B}"/>
              </a:ext>
            </a:extLst>
          </p:cNvPr>
          <p:cNvSpPr/>
          <p:nvPr/>
        </p:nvSpPr>
        <p:spPr>
          <a:xfrm>
            <a:off x="3750712" y="3321474"/>
            <a:ext cx="2746737" cy="25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TextBox 65">
            <a:extLst>
              <a:ext uri="{FF2B5EF4-FFF2-40B4-BE49-F238E27FC236}">
                <a16:creationId xmlns:a16="http://schemas.microsoft.com/office/drawing/2014/main" id="{6F5A06DA-58A8-BA37-E5E5-291D0E5DF55B}"/>
              </a:ext>
            </a:extLst>
          </p:cNvPr>
          <p:cNvSpPr txBox="1"/>
          <p:nvPr/>
        </p:nvSpPr>
        <p:spPr>
          <a:xfrm>
            <a:off x="493779" y="2408721"/>
            <a:ext cx="3086209" cy="230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s-ES" sz="1400" dirty="0">
                <a:solidFill>
                  <a:srgbClr val="001E62"/>
                </a:solidFill>
                <a:latin typeface="Lato Bold Italics"/>
              </a:rPr>
              <a:t>¿Cómo acceder a la telemedicina?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F50EBCB-9D19-BCCA-FEC1-DEF7A674C438}"/>
              </a:ext>
            </a:extLst>
          </p:cNvPr>
          <p:cNvSpPr txBox="1"/>
          <p:nvPr/>
        </p:nvSpPr>
        <p:spPr>
          <a:xfrm>
            <a:off x="493779" y="1426746"/>
            <a:ext cx="6637270" cy="56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 el servicio de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teleconsultas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incluido en su seguro, siempre tendrá un especialista a su disposición, esté donde esté a través de su dispositivo móvil.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A8C5B81-B15D-77A3-AEB1-CAB1CE128AA7}"/>
              </a:ext>
            </a:extLst>
          </p:cNvPr>
          <p:cNvSpPr txBox="1"/>
          <p:nvPr/>
        </p:nvSpPr>
        <p:spPr>
          <a:xfrm>
            <a:off x="493779" y="2915298"/>
            <a:ext cx="6345390" cy="209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Para concretar una cita, tendrá que completar los siguientes pasos:</a:t>
            </a:r>
          </a:p>
          <a:p>
            <a:pPr marL="685800" lvl="1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Inicie sesión en el Espacio de Asegurado MSH-NMS con sus credenciales de acceso.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la opción “Su salud” localizado en el menú lateral.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en la opción  “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</a:rPr>
              <a:t>Teleconsulta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la opción de asistencia que desee recibir “Médica” o “Psicología, psiquiatría y logopedia”.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Una vez seleccionado el tipo de asistencia, siga los pasos descritos por la guía. En las siguientes páginas encontrará el procedimiento según su selección.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8788031-5F69-5BE8-2719-CC472C0C4114}"/>
              </a:ext>
            </a:extLst>
          </p:cNvPr>
          <p:cNvSpPr txBox="1"/>
          <p:nvPr/>
        </p:nvSpPr>
        <p:spPr>
          <a:xfrm>
            <a:off x="493779" y="869140"/>
            <a:ext cx="3781696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Teleconsultas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49B2E71-5546-6C38-A4D3-E26F35BF7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6" t="22570" r="11228" b="29486"/>
          <a:stretch/>
        </p:blipFill>
        <p:spPr>
          <a:xfrm>
            <a:off x="-3500" y="5280297"/>
            <a:ext cx="7560000" cy="3618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C34E7-C9BF-477D-3BAD-FF0623CA6998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E4608AD3-2E86-06ED-BA8D-45AC0EAC22D0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2" name="Gráfico 21" descr="Hogar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BF2A5CD3-8582-1675-C26C-DE785BDA4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5EAF7EC-EFC9-57BE-ED4E-161A1153005B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2" name="Group 69">
              <a:extLst>
                <a:ext uri="{FF2B5EF4-FFF2-40B4-BE49-F238E27FC236}">
                  <a16:creationId xmlns:a16="http://schemas.microsoft.com/office/drawing/2014/main" id="{DA478263-3ACD-8215-7AB9-02DB91661E96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4" name="Freeform 70">
                <a:extLst>
                  <a:ext uri="{FF2B5EF4-FFF2-40B4-BE49-F238E27FC236}">
                    <a16:creationId xmlns:a16="http://schemas.microsoft.com/office/drawing/2014/main" id="{54EBEAC2-B39B-CDA2-713B-8B7C08883989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5" name="TextBox 71">
                <a:extLst>
                  <a:ext uri="{FF2B5EF4-FFF2-40B4-BE49-F238E27FC236}">
                    <a16:creationId xmlns:a16="http://schemas.microsoft.com/office/drawing/2014/main" id="{0A20E832-94AA-B1DB-F69E-CE52B3E5F8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CF05D7EC-6794-16FD-9C44-D7C2D61075C0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436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E97A8-3F3F-8612-27A8-16786D85C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>
            <a:hlinkClick r:id="rId2"/>
            <a:extLst>
              <a:ext uri="{FF2B5EF4-FFF2-40B4-BE49-F238E27FC236}">
                <a16:creationId xmlns:a16="http://schemas.microsoft.com/office/drawing/2014/main" id="{484B926C-1836-8C98-8DF0-FD95856FD8C4}"/>
              </a:ext>
            </a:extLst>
          </p:cNvPr>
          <p:cNvSpPr/>
          <p:nvPr/>
        </p:nvSpPr>
        <p:spPr>
          <a:xfrm>
            <a:off x="3750712" y="3126628"/>
            <a:ext cx="2746737" cy="25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995168-0CE9-0D62-4FC6-588FFD3AE2DB}"/>
              </a:ext>
            </a:extLst>
          </p:cNvPr>
          <p:cNvSpPr txBox="1"/>
          <p:nvPr/>
        </p:nvSpPr>
        <p:spPr>
          <a:xfrm>
            <a:off x="493779" y="869140"/>
            <a:ext cx="6326340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 err="1">
                <a:solidFill>
                  <a:srgbClr val="001E62"/>
                </a:solidFill>
                <a:latin typeface="Lato Bold Italics"/>
              </a:rPr>
              <a:t>Teleconsulta</a:t>
            </a:r>
            <a:r>
              <a:rPr lang="es-ES" sz="2800" dirty="0">
                <a:solidFill>
                  <a:srgbClr val="001E62"/>
                </a:solidFill>
                <a:latin typeface="Lato Bold Italics"/>
              </a:rPr>
              <a:t> médica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37D34D-92AE-3C63-3B4B-F31BB5ECEA46}"/>
              </a:ext>
            </a:extLst>
          </p:cNvPr>
          <p:cNvSpPr txBox="1"/>
          <p:nvPr/>
        </p:nvSpPr>
        <p:spPr>
          <a:xfrm>
            <a:off x="474367" y="1449511"/>
            <a:ext cx="6552690" cy="707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 la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médica podrá obtener respuestas a preguntas sobre su salud, consejos médicos, una opinión o diagnóstico en cualquier momento las 24 horas del día, los 7 días de la semana. Así mismo, podrá obtener una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prescipción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 caso necesario a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MédecinDirect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(Médico de guardia) del grupo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Teladoc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líder mundial en telemedicina.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400" b="1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¿Cómo registrarse en el servicio de </a:t>
            </a:r>
            <a:r>
              <a:rPr lang="es-ES" sz="1400" b="1" i="1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teleconsultas</a:t>
            </a: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médicas?</a:t>
            </a:r>
          </a:p>
          <a:p>
            <a:pPr algn="just">
              <a:lnSpc>
                <a:spcPct val="150000"/>
              </a:lnSpc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al asegurado que desee recibir la asistencia.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sobre “Inscribirse”.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Seguidamente, se le redirigirá a una página con sus datos preregistrados: añada su sexo y su código postal y pulse en “Continuar”.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Elija su nombre de usuario y su contraseña de acceso.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¿Cómo acceder a </a:t>
            </a:r>
            <a:r>
              <a:rPr lang="es-ES" sz="1400" b="1" i="1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teleconsultas</a:t>
            </a: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médicas después del registro?</a:t>
            </a:r>
          </a:p>
          <a:p>
            <a:pPr algn="just">
              <a:lnSpc>
                <a:spcPct val="150000"/>
              </a:lnSpc>
            </a:pPr>
            <a:endParaRPr lang="es-ES" sz="1400" b="1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al asegurado que desee recibir la asistencia. 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sobre “Iniciar sesión”.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Introduzca su usuario y contraseña de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</a:rPr>
              <a:t>teleconsultas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Acceda a la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</a:rPr>
              <a:t>teleconsulta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¿Debo realizar algún pago por adelantado?</a:t>
            </a:r>
          </a:p>
          <a:p>
            <a:pPr>
              <a:lnSpc>
                <a:spcPct val="150000"/>
              </a:lnSpc>
            </a:pPr>
            <a:endParaRPr lang="es-ES" sz="1400" b="1" i="1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No, no es necesario. Las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teleconsultas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través de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MédecinDirect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están completamente cubiertas por su póliza de salud, por lo que no tendrá que abonar ningún importe por adelantado.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0AD3E-206C-4A1B-22B1-86307421309B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16" name="Freeform 61">
            <a:extLst>
              <a:ext uri="{FF2B5EF4-FFF2-40B4-BE49-F238E27FC236}">
                <a16:creationId xmlns:a16="http://schemas.microsoft.com/office/drawing/2014/main" id="{387CA1E8-BA4D-EFB0-9B65-3F38182C3A34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2" name="Gráfico 21" descr="Hogar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D687898D-A5ED-3EE1-540A-A0C425A46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6D45335-439F-DD78-E9F2-FE52978BFFF6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2" name="Group 69">
              <a:extLst>
                <a:ext uri="{FF2B5EF4-FFF2-40B4-BE49-F238E27FC236}">
                  <a16:creationId xmlns:a16="http://schemas.microsoft.com/office/drawing/2014/main" id="{DF94838B-E8B7-0BB7-7C0D-4BFFCEE1C953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4" name="Freeform 70">
                <a:extLst>
                  <a:ext uri="{FF2B5EF4-FFF2-40B4-BE49-F238E27FC236}">
                    <a16:creationId xmlns:a16="http://schemas.microsoft.com/office/drawing/2014/main" id="{C77B56AA-6A95-8204-7F09-A2C12AD93AA2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5" name="TextBox 71">
                <a:extLst>
                  <a:ext uri="{FF2B5EF4-FFF2-40B4-BE49-F238E27FC236}">
                    <a16:creationId xmlns:a16="http://schemas.microsoft.com/office/drawing/2014/main" id="{D0F355F7-D5D3-3D6D-D3B1-47885F38FE5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76E507B0-3915-0A23-94AC-D85DAB14AF35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712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3387B-4F40-E2AB-8C29-904B869E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>
            <a:hlinkClick r:id="rId2"/>
            <a:extLst>
              <a:ext uri="{FF2B5EF4-FFF2-40B4-BE49-F238E27FC236}">
                <a16:creationId xmlns:a16="http://schemas.microsoft.com/office/drawing/2014/main" id="{1FC07F8E-2218-52C0-24BD-C95954EE10CF}"/>
              </a:ext>
            </a:extLst>
          </p:cNvPr>
          <p:cNvSpPr/>
          <p:nvPr/>
        </p:nvSpPr>
        <p:spPr>
          <a:xfrm>
            <a:off x="3750712" y="3126628"/>
            <a:ext cx="2746737" cy="25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4B5070-047A-CB88-2703-041EC9117AD4}"/>
              </a:ext>
            </a:extLst>
          </p:cNvPr>
          <p:cNvSpPr txBox="1"/>
          <p:nvPr/>
        </p:nvSpPr>
        <p:spPr>
          <a:xfrm>
            <a:off x="493779" y="626714"/>
            <a:ext cx="6326340" cy="1299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 err="1">
                <a:solidFill>
                  <a:srgbClr val="001E62"/>
                </a:solidFill>
                <a:latin typeface="Lato Bold Italics"/>
              </a:rPr>
              <a:t>Teleconsulta</a:t>
            </a:r>
            <a:r>
              <a:rPr lang="es-ES" sz="2800" dirty="0">
                <a:solidFill>
                  <a:srgbClr val="001E62"/>
                </a:solidFill>
                <a:latin typeface="Lato Bold Italics"/>
              </a:rPr>
              <a:t> psicología, psiquiatría y logopedia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E0A379-97B0-456C-1609-46FBD6285409}"/>
              </a:ext>
            </a:extLst>
          </p:cNvPr>
          <p:cNvSpPr txBox="1"/>
          <p:nvPr/>
        </p:nvSpPr>
        <p:spPr>
          <a:xfrm>
            <a:off x="474367" y="2193145"/>
            <a:ext cx="6552690" cy="714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 este tipo de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podrá consultar profesionales de la salud mental (psicólogos, psiquiatras, logopedas y neuropsicólogos) en la lengua que usted desee desde dónde se encuentre. Para este servicio, contamos con la colaboración de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Eutelmed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S" sz="1400" b="1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¿Cómo registrarse en el servicio de </a:t>
            </a:r>
            <a:r>
              <a:rPr lang="es-ES" sz="1400" b="1" i="1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teleconsultas</a:t>
            </a: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psicología, psiquiatría y logopedia?</a:t>
            </a:r>
          </a:p>
          <a:p>
            <a:pPr algn="just">
              <a:lnSpc>
                <a:spcPct val="150000"/>
              </a:lnSpc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Acceda al sitio web de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Eutelmed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s-ES" sz="1100" b="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www.eutelmed.com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Complete el formulario con sus datos.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Seleccione la respuesta “sí” en el apartado de “¿Tiene un código de acceso?” e introduzca el código de acceso: </a:t>
            </a: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MSH19E.</a:t>
            </a: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Recibirá un correo electrónico a la dirección indicada para finalizar su inscripción.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¿Cómo acceder a </a:t>
            </a:r>
            <a:r>
              <a:rPr lang="es-ES" sz="1400" b="1" i="1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teleconsultas</a:t>
            </a: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después del registro?</a:t>
            </a:r>
          </a:p>
          <a:p>
            <a:pPr algn="just">
              <a:lnSpc>
                <a:spcPct val="150000"/>
              </a:lnSpc>
            </a:pPr>
            <a:endParaRPr lang="es-ES" sz="1400" b="1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al asegurado que desee recibir la asistencia. 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sobre “Iniciar sesión”.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Introduzca su usuario y contraseña de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</a:rPr>
              <a:t>teleconsultas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psicológicas.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el profesional con quien desee tener la consulta y agende su cita.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¿Debo realizar algún pago por adelantado?</a:t>
            </a:r>
          </a:p>
          <a:p>
            <a:pPr>
              <a:lnSpc>
                <a:spcPct val="150000"/>
              </a:lnSpc>
            </a:pPr>
            <a:endParaRPr lang="es-ES" sz="1400" b="1" i="1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el caso de las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teleconsultas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psicología, psiquiatría y logopedia con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Eutelmed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el funcionamiento es por reembolso. Esto significa que deberá abonar el importe de la consulta por adelantado y, posteriormente, solicitar el reembolso a través de los canales habilitados por MSH.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05F5E-9669-0704-1AA5-9BB2081E9146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16" name="Freeform 61">
            <a:extLst>
              <a:ext uri="{FF2B5EF4-FFF2-40B4-BE49-F238E27FC236}">
                <a16:creationId xmlns:a16="http://schemas.microsoft.com/office/drawing/2014/main" id="{D63E22E4-463D-41E6-B693-7A2197F78E33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2" name="Gráfico 21" descr="Hogar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2AED184B-51BA-FA1A-635A-93906CDD1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F0C8F6C0-9DAF-8916-DC22-C75441F23273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2" name="Group 69">
              <a:extLst>
                <a:ext uri="{FF2B5EF4-FFF2-40B4-BE49-F238E27FC236}">
                  <a16:creationId xmlns:a16="http://schemas.microsoft.com/office/drawing/2014/main" id="{C00391F5-8CDB-2C85-796A-4ECE53FCDE9C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4" name="Freeform 70">
                <a:extLst>
                  <a:ext uri="{FF2B5EF4-FFF2-40B4-BE49-F238E27FC236}">
                    <a16:creationId xmlns:a16="http://schemas.microsoft.com/office/drawing/2014/main" id="{3E1206A1-75BB-7BAB-B711-AC6490BD5729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5" name="TextBox 71">
                <a:extLst>
                  <a:ext uri="{FF2B5EF4-FFF2-40B4-BE49-F238E27FC236}">
                    <a16:creationId xmlns:a16="http://schemas.microsoft.com/office/drawing/2014/main" id="{0FD3948B-1A65-158B-9FBA-AAACD76A8A8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CDD2213C-8F1E-6270-7E08-EEDA8286BA9A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9111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B7494-410D-795C-9A7F-C26752ACB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796A482C-D0B6-E797-FF85-1856E5257BDF}"/>
              </a:ext>
            </a:extLst>
          </p:cNvPr>
          <p:cNvSpPr txBox="1"/>
          <p:nvPr/>
        </p:nvSpPr>
        <p:spPr>
          <a:xfrm>
            <a:off x="493779" y="1192613"/>
            <a:ext cx="6462621" cy="732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La autorización previa es la solicitud que le permitirá acceder a prestaciones cubiertas por su seguro de salud. No todas las prescripciones requieren autorización.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</a:rPr>
              <a:t>Las urgencias médicas nunca están sujetas al procedimiento de autorización previa.</a:t>
            </a:r>
          </a:p>
          <a:p>
            <a:pPr>
              <a:lnSpc>
                <a:spcPct val="150000"/>
              </a:lnSpc>
            </a:pPr>
            <a:endParaRPr lang="es-ES" sz="1200" b="1" i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</a:rPr>
              <a:t>¿Cómo obtener una autorización? </a:t>
            </a:r>
          </a:p>
          <a:p>
            <a:pPr>
              <a:lnSpc>
                <a:spcPct val="150000"/>
              </a:lnSpc>
            </a:pPr>
            <a:endParaRPr lang="es-ES" sz="12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</a:rPr>
              <a:t>Espacio de Asegurado MSH – NMS:</a:t>
            </a:r>
          </a:p>
          <a:p>
            <a:pPr>
              <a:lnSpc>
                <a:spcPct val="150000"/>
              </a:lnSpc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Podrá solicitar una autorización a través de su espacio asegurado siguiendo los siguientes pasos: 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Acceda a su Espacio de Asegurado MSH–NMS con su usuario y contraseña. 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sobre el apartado “Solicitud de Autorización Médica”.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Complete los campos del formulario. No olvide adjuntar los justificantes.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en “confirmar”.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Revisaremos su solicitud y le responderemos en un plazo máximo de 72 horas.</a:t>
            </a:r>
          </a:p>
          <a:p>
            <a:pPr lvl="1">
              <a:lnSpc>
                <a:spcPct val="150000"/>
              </a:lnSpc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</a:rPr>
              <a:t>2.  Centro de gestión</a:t>
            </a:r>
          </a:p>
          <a:p>
            <a:pPr>
              <a:lnSpc>
                <a:spcPct val="150000"/>
              </a:lnSpc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Adicionalmente, tiene la posibilidad de contactar con su centro de gestión por teléfono o correo electrónico, donde le indicarán los pasos a seguir para obtener su autorización.</a:t>
            </a:r>
          </a:p>
          <a:p>
            <a:pPr>
              <a:lnSpc>
                <a:spcPct val="150000"/>
              </a:lnSpc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¿Cómo consultar mi centro de gestión?</a:t>
            </a:r>
          </a:p>
          <a:p>
            <a:pPr>
              <a:lnSpc>
                <a:spcPct val="150000"/>
              </a:lnSpc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Acceda a su Espacio de Asegurado MSH-NMS con su usuario y contraseña.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sobre el apartado “Contáctenos”.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Seguidamente, pulse sobre “nuestros datos”.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Visualizará los datos de contacto de su centro de gestión según su ubicación geográfica.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endParaRPr lang="es-ES" sz="1200" dirty="0">
              <a:solidFill>
                <a:srgbClr val="001E62"/>
              </a:solidFill>
              <a:latin typeface="Lato" panose="020F050202020403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0B5CD1-1C0C-E987-B963-E4571CB53BC4}"/>
              </a:ext>
            </a:extLst>
          </p:cNvPr>
          <p:cNvSpPr txBox="1"/>
          <p:nvPr/>
        </p:nvSpPr>
        <p:spPr>
          <a:xfrm>
            <a:off x="493779" y="869140"/>
            <a:ext cx="3781696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Autorizaciones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71F86C7-0CAF-A2BB-6A51-E0A6BB424A12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14" name="Freeform 61">
            <a:extLst>
              <a:ext uri="{FF2B5EF4-FFF2-40B4-BE49-F238E27FC236}">
                <a16:creationId xmlns:a16="http://schemas.microsoft.com/office/drawing/2014/main" id="{ED89543A-33EB-6AFD-9EC4-4F013C969E02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4" name="Gráfico 23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878079C4-F56E-FE5C-3FEA-8F5B91816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46E5561A-529A-43A2-A982-413E7E0008C2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1" name="Group 69">
              <a:extLst>
                <a:ext uri="{FF2B5EF4-FFF2-40B4-BE49-F238E27FC236}">
                  <a16:creationId xmlns:a16="http://schemas.microsoft.com/office/drawing/2014/main" id="{5F19548A-C02B-18B2-B5ED-2D9A9655E2FF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6" name="Freeform 70">
                <a:extLst>
                  <a:ext uri="{FF2B5EF4-FFF2-40B4-BE49-F238E27FC236}">
                    <a16:creationId xmlns:a16="http://schemas.microsoft.com/office/drawing/2014/main" id="{4C10C5D9-859A-140D-3419-1A27E2AD130F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7" name="TextBox 71">
                <a:extLst>
                  <a:ext uri="{FF2B5EF4-FFF2-40B4-BE49-F238E27FC236}">
                    <a16:creationId xmlns:a16="http://schemas.microsoft.com/office/drawing/2014/main" id="{B797ACAD-A1C0-CE23-083E-4C0B6D86E48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986F8717-D46B-22CF-EEB1-7D07B40D35D9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513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28EA1-C02D-83C4-AAB1-59B096EBF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FB0DDCFF-F478-CB97-F343-E022B2DBDEAA}"/>
              </a:ext>
            </a:extLst>
          </p:cNvPr>
          <p:cNvSpPr txBox="1"/>
          <p:nvPr/>
        </p:nvSpPr>
        <p:spPr>
          <a:xfrm>
            <a:off x="493779" y="1276105"/>
            <a:ext cx="6462621" cy="361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ES" sz="1200" b="1" i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400" b="1" i="1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¿Cómo presentar una solicitud de reembolso?</a:t>
            </a:r>
          </a:p>
          <a:p>
            <a:pPr>
              <a:lnSpc>
                <a:spcPct val="150000"/>
              </a:lnSpc>
            </a:pPr>
            <a:endParaRPr lang="es-ES" sz="1400" b="1" i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Le invitamos a ver el vídeo siguiente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https://youtu.be/7CFLFRpj7dw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o seguir los pasos a continuación.</a:t>
            </a:r>
          </a:p>
          <a:p>
            <a:pPr lvl="1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 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Inicie sesión en su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hlinkClick r:id="rId3" tooltip="https://www.msh-services.com/index_member.php?lang=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Espacio de Asegurado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con su código de usuario y su contraseña MSH International.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en la sección “Solicitud de reembolso”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el beneficiario de la asistencia. 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Elija “No” en “¿Adscripción a la Seguridad Social o a otro seguro?”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en “Etapa siguiente”.</a:t>
            </a:r>
          </a:p>
          <a:p>
            <a:pPr>
              <a:lnSpc>
                <a:spcPct val="150000"/>
              </a:lnSpc>
            </a:pPr>
            <a:endParaRPr lang="es-ES" sz="1400" b="1" i="1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rgbClr val="001E62"/>
              </a:solidFill>
              <a:latin typeface="Lato" panose="020F050202020403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EFCDBF-9BF1-9C53-BE60-ED3B6B9B3AB8}"/>
              </a:ext>
            </a:extLst>
          </p:cNvPr>
          <p:cNvSpPr txBox="1"/>
          <p:nvPr/>
        </p:nvSpPr>
        <p:spPr>
          <a:xfrm>
            <a:off x="493779" y="869140"/>
            <a:ext cx="3781696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Reembolsos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D4D12C-A613-A32D-C0B0-D8DFDA949FA8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14" name="Freeform 61">
            <a:extLst>
              <a:ext uri="{FF2B5EF4-FFF2-40B4-BE49-F238E27FC236}">
                <a16:creationId xmlns:a16="http://schemas.microsoft.com/office/drawing/2014/main" id="{B148AD3C-86ED-7989-237E-8020108D2A21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4" name="Gráfico 23" descr="Hogar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23C97639-942A-FF5B-DCDC-5FFC6FC2C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6B8C9F9-D469-1A7F-2DB0-A1F49D02DC63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1" name="Group 69">
              <a:extLst>
                <a:ext uri="{FF2B5EF4-FFF2-40B4-BE49-F238E27FC236}">
                  <a16:creationId xmlns:a16="http://schemas.microsoft.com/office/drawing/2014/main" id="{C6135A7C-55EE-2AEF-C4EB-B8DBE8C22B41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6" name="Freeform 70">
                <a:extLst>
                  <a:ext uri="{FF2B5EF4-FFF2-40B4-BE49-F238E27FC236}">
                    <a16:creationId xmlns:a16="http://schemas.microsoft.com/office/drawing/2014/main" id="{B4EA86E1-7995-28CC-D331-2CBA91C63A47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7" name="TextBox 71">
                <a:extLst>
                  <a:ext uri="{FF2B5EF4-FFF2-40B4-BE49-F238E27FC236}">
                    <a16:creationId xmlns:a16="http://schemas.microsoft.com/office/drawing/2014/main" id="{2BBDB08C-EAAE-6459-8D2A-C0C6495CD9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58FE6B96-EA18-0F99-B8B5-D614A12F97D5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pic>
        <p:nvPicPr>
          <p:cNvPr id="2" name="Image 4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8B89FEC3-1881-E4DB-3EAB-DDEA315B1397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5" y="4743853"/>
            <a:ext cx="6663782" cy="3735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24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FD2DB-3B1B-A45A-13F5-43935DA2E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870F44B-4E32-5DB0-E724-83D4E86A2E77}"/>
              </a:ext>
            </a:extLst>
          </p:cNvPr>
          <p:cNvSpPr txBox="1"/>
          <p:nvPr/>
        </p:nvSpPr>
        <p:spPr>
          <a:xfrm>
            <a:off x="493779" y="869140"/>
            <a:ext cx="3781696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Reembolsos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AF60C76C-8622-65F9-08EA-9368847ACF2E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sp>
        <p:nvSpPr>
          <p:cNvPr id="14" name="Freeform 61">
            <a:extLst>
              <a:ext uri="{FF2B5EF4-FFF2-40B4-BE49-F238E27FC236}">
                <a16:creationId xmlns:a16="http://schemas.microsoft.com/office/drawing/2014/main" id="{58056F94-E133-2568-1C06-18EC9B99FCEA}"/>
              </a:ext>
            </a:extLst>
          </p:cNvPr>
          <p:cNvSpPr/>
          <p:nvPr/>
        </p:nvSpPr>
        <p:spPr>
          <a:xfrm>
            <a:off x="2746403" y="9437006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4" name="Gráfico 23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8FAB6B57-8F0B-5E4D-1486-1696FA76A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3285BD-4CFF-A1D7-09DA-99CF924C201C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1" name="Group 69">
              <a:extLst>
                <a:ext uri="{FF2B5EF4-FFF2-40B4-BE49-F238E27FC236}">
                  <a16:creationId xmlns:a16="http://schemas.microsoft.com/office/drawing/2014/main" id="{954C5E64-E0AB-5AEB-2F3C-A8BB37AB2E66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6" name="Freeform 70">
                <a:extLst>
                  <a:ext uri="{FF2B5EF4-FFF2-40B4-BE49-F238E27FC236}">
                    <a16:creationId xmlns:a16="http://schemas.microsoft.com/office/drawing/2014/main" id="{C1D19449-9EF7-A578-DEF7-AEAD8C174633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7" name="TextBox 71">
                <a:extLst>
                  <a:ext uri="{FF2B5EF4-FFF2-40B4-BE49-F238E27FC236}">
                    <a16:creationId xmlns:a16="http://schemas.microsoft.com/office/drawing/2014/main" id="{7F92CDB7-503E-5CE0-CCF9-802F93B33F9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CECC979A-7ED2-7B62-4D75-C4F6FFB3E331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F11AD692-CF70-EEEC-6A9E-15F8242B1812}"/>
              </a:ext>
            </a:extLst>
          </p:cNvPr>
          <p:cNvSpPr txBox="1"/>
          <p:nvPr/>
        </p:nvSpPr>
        <p:spPr>
          <a:xfrm>
            <a:off x="389628" y="1627156"/>
            <a:ext cx="6820400" cy="818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>
              <a:lnSpc>
                <a:spcPct val="150000"/>
              </a:lnSpc>
              <a:buAutoNum type="arabicPeriod" startAt="6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Rellene la información relativa a la asistencia.</a:t>
            </a: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Pulse en “Añadir esta asistencia”.</a:t>
            </a: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Pulse en “Etapa siguiente”.</a:t>
            </a: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en “Sí”.</a:t>
            </a: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  Adjunte los justificantes pulsando en “Añadir archivos”</a:t>
            </a:r>
          </a:p>
          <a:p>
            <a:pPr marL="685800" lvl="1" indent="-228600">
              <a:lnSpc>
                <a:spcPct val="150000"/>
              </a:lnSpc>
              <a:buAutoNum type="arabicPeriod" startAt="6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en “Confirmar”.</a:t>
            </a:r>
          </a:p>
        </p:txBody>
      </p:sp>
      <p:pic>
        <p:nvPicPr>
          <p:cNvPr id="6" name="Image 3" descr="Une image contenant texte, logiciel, nombre, ligne&#10;&#10;Description générée automatiquement">
            <a:extLst>
              <a:ext uri="{FF2B5EF4-FFF2-40B4-BE49-F238E27FC236}">
                <a16:creationId xmlns:a16="http://schemas.microsoft.com/office/drawing/2014/main" id="{B99B1D06-A089-63B3-4D6F-74CF1169D212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252031"/>
            <a:ext cx="6340251" cy="205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2" descr="Une image contenant texte, capture d’écran, logiciel, nombre&#10;&#10;Description générée automatiquement">
            <a:extLst>
              <a:ext uri="{FF2B5EF4-FFF2-40B4-BE49-F238E27FC236}">
                <a16:creationId xmlns:a16="http://schemas.microsoft.com/office/drawing/2014/main" id="{91C0F410-EAA4-B015-B730-47AC50CB1F1D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9" y="4938373"/>
            <a:ext cx="6086766" cy="3539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760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732E3-67F0-FB3A-63E3-82A564894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adroTexto 54">
            <a:extLst>
              <a:ext uri="{FF2B5EF4-FFF2-40B4-BE49-F238E27FC236}">
                <a16:creationId xmlns:a16="http://schemas.microsoft.com/office/drawing/2014/main" id="{165FE645-F309-F7AD-0E81-91D508739FC3}"/>
              </a:ext>
            </a:extLst>
          </p:cNvPr>
          <p:cNvSpPr txBox="1"/>
          <p:nvPr/>
        </p:nvSpPr>
        <p:spPr>
          <a:xfrm>
            <a:off x="586996" y="3516611"/>
            <a:ext cx="6362550" cy="9947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1800"/>
              </a:lnSpc>
              <a:defRPr sz="1200">
                <a:solidFill>
                  <a:srgbClr val="001E62"/>
                </a:solidFill>
                <a:latin typeface="Lato"/>
              </a:defRPr>
            </a:lvl1pPr>
          </a:lstStyle>
          <a:p>
            <a:r>
              <a:rPr lang="es-ES" sz="1100" dirty="0">
                <a:latin typeface="Lato" panose="020F0502020204030203" pitchFamily="34" charset="0"/>
              </a:rPr>
              <a:t>Con MSH usted cuenta con una red de profesionales distribuidos alrededor del mundo. Para encontrar el profesional que necesita, ponemos a su disposición un buscador en el que podrá encontrar todos los profesionales sanitarios que forman parte de nuestro cuadro médico</a:t>
            </a:r>
            <a:r>
              <a:rPr lang="es-ES" dirty="0">
                <a:latin typeface="Lato" panose="020F0502020204030203" pitchFamily="34" charset="0"/>
              </a:rPr>
              <a:t>.</a:t>
            </a:r>
          </a:p>
          <a:p>
            <a:endParaRPr lang="es-ES" dirty="0">
              <a:latin typeface="Lato" panose="020F0502020204030203" pitchFamily="34" charset="0"/>
            </a:endParaRPr>
          </a:p>
          <a:p>
            <a:r>
              <a:rPr lang="es-ES" sz="1400" b="1" dirty="0">
                <a:latin typeface="Lato" panose="020F0502020204030203" pitchFamily="34" charset="0"/>
              </a:rPr>
              <a:t>¿Cómo acceder al buscador de cuadro médico?</a:t>
            </a:r>
          </a:p>
          <a:p>
            <a:pPr>
              <a:lnSpc>
                <a:spcPct val="150000"/>
              </a:lnSpc>
            </a:pPr>
            <a:endParaRPr lang="es-ES" dirty="0">
              <a:latin typeface="Lato" panose="020F0502020204030203" pitchFamily="34" charset="0"/>
            </a:endParaRP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Acceda a su Espacio de Asegurado MSH-NMS.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sobre el apartado “Encontrar un profesional médico”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Seleccione el país donde desea recibir la asistencia.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Utilice los filtros disponibles para segmentar los resultados de la búsqueda.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en “buscar”.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Seguidamente, encontrará un listado con los profesionales y centros disponibles con sus respectivas especialidades.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Pulse sobre el icono de lupa para obtener la información de contacto del centro.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Finalmente, contacte con el profesional sanitario o con el centro para obtener una cita médica.</a:t>
            </a:r>
          </a:p>
          <a:p>
            <a:endParaRPr lang="es-ES" sz="1400" b="1" dirty="0">
              <a:latin typeface="Lato" panose="020F0502020204030203" pitchFamily="34" charset="0"/>
            </a:endParaRPr>
          </a:p>
          <a:p>
            <a:r>
              <a:rPr lang="es-ES" sz="1400" b="1" i="1" dirty="0">
                <a:latin typeface="Lato" panose="020F0502020204030203" pitchFamily="34" charset="0"/>
              </a:rPr>
              <a:t>Tipos de proveedor</a:t>
            </a:r>
          </a:p>
          <a:p>
            <a:endParaRPr lang="es-ES" sz="1400" b="1" dirty="0"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En nuestra red existen 3 tipos de proveedores, identificados con círculos de colores que lo categorizan según la siguiente descripción:</a:t>
            </a:r>
            <a:endParaRPr lang="es-ES" sz="1100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  <a:p>
            <a:endParaRPr lang="es-ES" dirty="0">
              <a:latin typeface="Lato" panose="020F050202020403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F33BFE-A596-F1F5-36FA-41F4F999A9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155"/>
          <a:stretch/>
        </p:blipFill>
        <p:spPr>
          <a:xfrm>
            <a:off x="979264" y="9080500"/>
            <a:ext cx="5597972" cy="10201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235876-3208-8D3A-A105-AE33FC3D3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3" b="6354"/>
          <a:stretch/>
        </p:blipFill>
        <p:spPr>
          <a:xfrm>
            <a:off x="-31749" y="1230329"/>
            <a:ext cx="7588250" cy="195692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C4BF71F-7077-2B83-E027-565F374578F4}"/>
              </a:ext>
            </a:extLst>
          </p:cNvPr>
          <p:cNvSpPr txBox="1"/>
          <p:nvPr/>
        </p:nvSpPr>
        <p:spPr>
          <a:xfrm>
            <a:off x="493779" y="869140"/>
            <a:ext cx="3781696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s-ES" sz="2800" dirty="0">
                <a:solidFill>
                  <a:srgbClr val="001E62"/>
                </a:solidFill>
                <a:latin typeface="Lato Bold Italics"/>
              </a:rPr>
              <a:t>Cuadro Médico 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5095130-AC8E-2AC6-9BD1-7CB703C8CF0C}"/>
              </a:ext>
            </a:extLst>
          </p:cNvPr>
          <p:cNvSpPr txBox="1"/>
          <p:nvPr/>
        </p:nvSpPr>
        <p:spPr>
          <a:xfrm>
            <a:off x="612303" y="-92067"/>
            <a:ext cx="6375050" cy="67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Lato Bold"/>
              </a:rPr>
              <a:t>Asistencia Sanitaria</a:t>
            </a:r>
          </a:p>
        </p:txBody>
      </p:sp>
      <p:pic>
        <p:nvPicPr>
          <p:cNvPr id="23" name="Gráfico 22" descr="Hogar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330B9686-8426-DEBA-62A6-C8544103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615" y="10488317"/>
            <a:ext cx="158750" cy="15875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38BFD37-1B28-A972-F865-2BE36AA744DB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9473066E-B6E1-1B32-D67D-7916C90BBB49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7" name="Freeform 70">
                <a:extLst>
                  <a:ext uri="{FF2B5EF4-FFF2-40B4-BE49-F238E27FC236}">
                    <a16:creationId xmlns:a16="http://schemas.microsoft.com/office/drawing/2014/main" id="{473F3E9D-C540-6DFA-47DE-5D93A1830CF3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8" name="TextBox 71">
                <a:extLst>
                  <a:ext uri="{FF2B5EF4-FFF2-40B4-BE49-F238E27FC236}">
                    <a16:creationId xmlns:a16="http://schemas.microsoft.com/office/drawing/2014/main" id="{20CB5980-FD36-BBC6-9A43-ADD9BB40E94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1" name="TextBox 27">
              <a:extLst>
                <a:ext uri="{FF2B5EF4-FFF2-40B4-BE49-F238E27FC236}">
                  <a16:creationId xmlns:a16="http://schemas.microsoft.com/office/drawing/2014/main" id="{6DB24CA7-871A-88B4-3B3D-C8DB3CA01D79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450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2141" y="8200576"/>
            <a:ext cx="8854502" cy="2995821"/>
            <a:chOff x="0" y="0"/>
            <a:chExt cx="3138636" cy="9935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8636" cy="993564"/>
            </a:xfrm>
            <a:custGeom>
              <a:avLst/>
              <a:gdLst/>
              <a:ahLst/>
              <a:cxnLst/>
              <a:rect l="l" t="t" r="r" b="b"/>
              <a:pathLst>
                <a:path w="3138636" h="993564">
                  <a:moveTo>
                    <a:pt x="0" y="0"/>
                  </a:moveTo>
                  <a:lnTo>
                    <a:pt x="3138636" y="0"/>
                  </a:lnTo>
                  <a:lnTo>
                    <a:pt x="3138636" y="993564"/>
                  </a:lnTo>
                  <a:lnTo>
                    <a:pt x="0" y="993564"/>
                  </a:lnTo>
                  <a:close/>
                </a:path>
              </a:pathLst>
            </a:custGeom>
            <a:solidFill>
              <a:srgbClr val="001E6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38636" cy="1022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918492">
            <a:off x="3242262" y="3824516"/>
            <a:ext cx="2268000" cy="9759250"/>
            <a:chOff x="0" y="0"/>
            <a:chExt cx="812800" cy="28820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882021"/>
            </a:xfrm>
            <a:custGeom>
              <a:avLst/>
              <a:gdLst/>
              <a:ahLst/>
              <a:cxnLst/>
              <a:rect l="l" t="t" r="r" b="b"/>
              <a:pathLst>
                <a:path w="812800" h="2882021">
                  <a:moveTo>
                    <a:pt x="406400" y="0"/>
                  </a:moveTo>
                  <a:lnTo>
                    <a:pt x="812800" y="2882021"/>
                  </a:lnTo>
                  <a:lnTo>
                    <a:pt x="0" y="288202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1E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309506"/>
              <a:ext cx="558800" cy="1366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704714">
            <a:off x="2755241" y="2843481"/>
            <a:ext cx="1615788" cy="9311976"/>
            <a:chOff x="0" y="0"/>
            <a:chExt cx="579062" cy="32732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9062" cy="3273284"/>
            </a:xfrm>
            <a:custGeom>
              <a:avLst/>
              <a:gdLst/>
              <a:ahLst/>
              <a:cxnLst/>
              <a:rect l="l" t="t" r="r" b="b"/>
              <a:pathLst>
                <a:path w="579062" h="3273284">
                  <a:moveTo>
                    <a:pt x="289531" y="0"/>
                  </a:moveTo>
                  <a:lnTo>
                    <a:pt x="579062" y="3273284"/>
                  </a:lnTo>
                  <a:lnTo>
                    <a:pt x="0" y="3273284"/>
                  </a:lnTo>
                  <a:lnTo>
                    <a:pt x="289531" y="0"/>
                  </a:lnTo>
                  <a:close/>
                </a:path>
              </a:pathLst>
            </a:custGeom>
            <a:solidFill>
              <a:srgbClr val="D9D9D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90478" y="1491164"/>
              <a:ext cx="398105" cy="1548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7560000" cy="145650"/>
            <a:chOff x="0" y="0"/>
            <a:chExt cx="2709333" cy="521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09333" cy="52198"/>
            </a:xfrm>
            <a:custGeom>
              <a:avLst/>
              <a:gdLst/>
              <a:ahLst/>
              <a:cxnLst/>
              <a:rect l="l" t="t" r="r" b="b"/>
              <a:pathLst>
                <a:path w="2709333" h="52198">
                  <a:moveTo>
                    <a:pt x="0" y="0"/>
                  </a:moveTo>
                  <a:lnTo>
                    <a:pt x="2709333" y="0"/>
                  </a:lnTo>
                  <a:lnTo>
                    <a:pt x="2709333" y="52198"/>
                  </a:lnTo>
                  <a:lnTo>
                    <a:pt x="0" y="52198"/>
                  </a:lnTo>
                  <a:close/>
                </a:path>
              </a:pathLst>
            </a:custGeom>
            <a:solidFill>
              <a:srgbClr val="001E6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709333" cy="80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9" name="Rectangle 1">
            <a:extLst>
              <a:ext uri="{FF2B5EF4-FFF2-40B4-BE49-F238E27FC236}">
                <a16:creationId xmlns:a16="http://schemas.microsoft.com/office/drawing/2014/main" id="{AA226A12-6365-5585-3E04-9F5849BD3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5BE0BCE0-E596-3EB7-38E6-7BBDF0DE6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536700"/>
            <a:ext cx="4899025" cy="1689039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AAA2D8AA-23DC-8AC1-D0A4-73526BF4D7C0}"/>
              </a:ext>
            </a:extLst>
          </p:cNvPr>
          <p:cNvSpPr txBox="1"/>
          <p:nvPr/>
        </p:nvSpPr>
        <p:spPr>
          <a:xfrm>
            <a:off x="1622386" y="9061390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</a:t>
            </a:r>
            <a:r>
              <a:rPr lang="es-ES" sz="20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siempre cerca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0"/>
            <a:ext cx="7560000" cy="3465154"/>
            <a:chOff x="0" y="0"/>
            <a:chExt cx="1246655" cy="571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6655" cy="571409"/>
            </a:xfrm>
            <a:custGeom>
              <a:avLst/>
              <a:gdLst/>
              <a:ahLst/>
              <a:cxnLst/>
              <a:rect l="l" t="t" r="r" b="b"/>
              <a:pathLst>
                <a:path w="1246655" h="571409">
                  <a:moveTo>
                    <a:pt x="0" y="0"/>
                  </a:moveTo>
                  <a:lnTo>
                    <a:pt x="1246655" y="0"/>
                  </a:lnTo>
                  <a:lnTo>
                    <a:pt x="1246655" y="571409"/>
                  </a:lnTo>
                  <a:lnTo>
                    <a:pt x="0" y="571409"/>
                  </a:lnTo>
                  <a:close/>
                </a:path>
              </a:pathLst>
            </a:custGeom>
            <a:blipFill>
              <a:blip r:embed="rId2"/>
              <a:stretch>
                <a:fillRect t="-22678" b="-2267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56000" y="3744524"/>
            <a:ext cx="6048000" cy="23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s-ES" sz="1400" b="1" dirty="0">
                <a:solidFill>
                  <a:srgbClr val="001E62"/>
                </a:solidFill>
                <a:latin typeface="Lato" panose="020F0502020204030203" pitchFamily="34" charset="0"/>
              </a:rPr>
              <a:t>¿Quiénes somos?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6000" y="4144645"/>
            <a:ext cx="6048000" cy="428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Nueva Mutua Sanitaria, con 70 años de experiencia, es una de las </a:t>
            </a: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primeras aseguradoras de salud de abogados y profesionales de España. 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 una entidad comprometida con la salud de nuestros asegurados, construyendo una mutua en base a la cercanía, calidad y excelencia en el servicio</a:t>
            </a: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Nuestra Identidad:</a:t>
            </a: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Nueva Mutua Sanitaria, ponemos en el centro a cada uno de nuestros asegurados, adaptando nuestros servicios a sus necesidades individuales. Contamos con un equipo de profesionales comprometidos con el bienestar integral y la mejora continua de la calidad de vida, ofreciendo una atención cercana y personalizada.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Prestamos una </a:t>
            </a: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asistencia sanitaria de máximo nivel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con coberturas y servicios que responden a los más altos estándares de calidad tecnológica y humana que exigen los profesionales de hoy. Además,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ara asistencia o gestiones en el extranjero, contamos con la colaboración del </a:t>
            </a:r>
            <a:r>
              <a:rPr lang="es-ES" sz="1100" b="1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Grupo MSH</a:t>
            </a:r>
            <a:r>
              <a:rPr lang="es-ES" sz="1100" dirty="0">
                <a:solidFill>
                  <a:srgbClr val="001E6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una entidad con más de 50 años de experiencia en el diseño y desarrollo de soluciones de seguros médicos internacionales.</a:t>
            </a: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AA3E710-FB50-A272-0AC5-789CDF8C8CCB}"/>
              </a:ext>
            </a:extLst>
          </p:cNvPr>
          <p:cNvSpPr/>
          <p:nvPr/>
        </p:nvSpPr>
        <p:spPr>
          <a:xfrm>
            <a:off x="0" y="9031211"/>
            <a:ext cx="7560000" cy="6588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5D18F0-A211-E229-0E8F-ACACF970471E}"/>
              </a:ext>
            </a:extLst>
          </p:cNvPr>
          <p:cNvSpPr txBox="1"/>
          <p:nvPr/>
        </p:nvSpPr>
        <p:spPr>
          <a:xfrm>
            <a:off x="0" y="9129822"/>
            <a:ext cx="7556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1" dirty="0">
                <a:solidFill>
                  <a:srgbClr val="001E62"/>
                </a:solidFill>
                <a:effectLst/>
                <a:latin typeface="Lato Italics" panose="020B0604020202020204" charset="0"/>
                <a:ea typeface="Lato Italics" panose="020B0604020202020204" charset="0"/>
                <a:cs typeface="Lato Italics" panose="020B0604020202020204" charset="0"/>
              </a:rPr>
              <a:t>Desde 1954, siempre cerca de los profesionales</a:t>
            </a:r>
            <a:endParaRPr lang="es-ES" sz="2400" dirty="0">
              <a:solidFill>
                <a:srgbClr val="001E62"/>
              </a:solidFill>
              <a:effectLst/>
              <a:latin typeface="Lato Italics" panose="020B0604020202020204" charset="0"/>
              <a:ea typeface="Lato Italics" panose="020B0604020202020204" charset="0"/>
              <a:cs typeface="Lato Italics" panose="020B0604020202020204" charset="0"/>
            </a:endParaRPr>
          </a:p>
        </p:txBody>
      </p:sp>
      <p:sp>
        <p:nvSpPr>
          <p:cNvPr id="20" name="Rectángulo 19">
            <a:hlinkClick r:id="rId3"/>
            <a:extLst>
              <a:ext uri="{FF2B5EF4-FFF2-40B4-BE49-F238E27FC236}">
                <a16:creationId xmlns:a16="http://schemas.microsoft.com/office/drawing/2014/main" id="{E9B500FF-9E2B-045C-E831-53D02843F604}"/>
              </a:ext>
            </a:extLst>
          </p:cNvPr>
          <p:cNvSpPr/>
          <p:nvPr/>
        </p:nvSpPr>
        <p:spPr>
          <a:xfrm>
            <a:off x="577850" y="3594100"/>
            <a:ext cx="2286000" cy="497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92561BA-2DEC-FDC4-8CCB-265C78EF1049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15" name="Group 69">
              <a:extLst>
                <a:ext uri="{FF2B5EF4-FFF2-40B4-BE49-F238E27FC236}">
                  <a16:creationId xmlns:a16="http://schemas.microsoft.com/office/drawing/2014/main" id="{BE39651F-5CDB-93EF-AC43-81FA0FC2B701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17" name="Freeform 70">
                <a:extLst>
                  <a:ext uri="{FF2B5EF4-FFF2-40B4-BE49-F238E27FC236}">
                    <a16:creationId xmlns:a16="http://schemas.microsoft.com/office/drawing/2014/main" id="{C9EE7CC4-DC9D-015D-E38B-1686C60CC819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9" name="TextBox 71">
                <a:extLst>
                  <a:ext uri="{FF2B5EF4-FFF2-40B4-BE49-F238E27FC236}">
                    <a16:creationId xmlns:a16="http://schemas.microsoft.com/office/drawing/2014/main" id="{350DA0F6-69BF-1D48-F88D-84D7FC5F6DD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16" name="TextBox 27">
              <a:extLst>
                <a:ext uri="{FF2B5EF4-FFF2-40B4-BE49-F238E27FC236}">
                  <a16:creationId xmlns:a16="http://schemas.microsoft.com/office/drawing/2014/main" id="{64A5F424-EF40-B2FB-5C9A-1C4AB896A041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7FE24-8A92-9A6D-6A37-8F13BB05E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A7A33803-D1B5-586C-B5AE-93588810F8E7}"/>
              </a:ext>
            </a:extLst>
          </p:cNvPr>
          <p:cNvSpPr txBox="1"/>
          <p:nvPr/>
        </p:nvSpPr>
        <p:spPr>
          <a:xfrm>
            <a:off x="-3841750" y="854600"/>
            <a:ext cx="13010725" cy="963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1"/>
              </a:lnSpc>
            </a:pPr>
            <a:r>
              <a:rPr lang="en-US" sz="59493" spc="-4997" dirty="0">
                <a:solidFill>
                  <a:srgbClr val="E9E9E9"/>
                </a:solidFill>
                <a:latin typeface="Lato Bold"/>
              </a:rPr>
              <a:t>02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D53517B-330D-3D6D-78EF-84402DFF1FA1}"/>
              </a:ext>
            </a:extLst>
          </p:cNvPr>
          <p:cNvSpPr/>
          <p:nvPr/>
        </p:nvSpPr>
        <p:spPr>
          <a:xfrm>
            <a:off x="5721801" y="0"/>
            <a:ext cx="3079351" cy="1418366"/>
          </a:xfrm>
          <a:custGeom>
            <a:avLst/>
            <a:gdLst/>
            <a:ahLst/>
            <a:cxnLst/>
            <a:rect l="l" t="t" r="r" b="b"/>
            <a:pathLst>
              <a:path w="3079351" h="1418366">
                <a:moveTo>
                  <a:pt x="0" y="0"/>
                </a:moveTo>
                <a:lnTo>
                  <a:pt x="3079350" y="0"/>
                </a:lnTo>
                <a:lnTo>
                  <a:pt x="3079350" y="1418366"/>
                </a:lnTo>
                <a:lnTo>
                  <a:pt x="0" y="141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14" t="-49922" b="-56524"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E463A4B-BC46-DAE3-0FBE-08AFDA60719E}"/>
              </a:ext>
            </a:extLst>
          </p:cNvPr>
          <p:cNvSpPr txBox="1"/>
          <p:nvPr/>
        </p:nvSpPr>
        <p:spPr>
          <a:xfrm>
            <a:off x="335964" y="1418366"/>
            <a:ext cx="6468036" cy="765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4800" dirty="0">
                <a:solidFill>
                  <a:srgbClr val="FFFFFF"/>
                </a:solidFill>
                <a:latin typeface="Lato Bold"/>
              </a:rPr>
              <a:t>Su seguro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E8CC914-47DA-85C6-54FF-C20BCA45B9A8}"/>
              </a:ext>
            </a:extLst>
          </p:cNvPr>
          <p:cNvSpPr txBox="1"/>
          <p:nvPr/>
        </p:nvSpPr>
        <p:spPr>
          <a:xfrm>
            <a:off x="1213476" y="9690100"/>
            <a:ext cx="6048000" cy="7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Sanitaria, </a:t>
            </a:r>
            <a:r>
              <a:rPr lang="es-ES" dirty="0">
                <a:solidFill>
                  <a:srgbClr val="FFFFFF"/>
                </a:solidFill>
                <a:latin typeface="Lato Bold"/>
              </a:rPr>
              <a:t>siempre cerca</a:t>
            </a:r>
          </a:p>
        </p:txBody>
      </p:sp>
    </p:spTree>
    <p:extLst>
      <p:ext uri="{BB962C8B-B14F-4D97-AF65-F5344CB8AC3E}">
        <p14:creationId xmlns:p14="http://schemas.microsoft.com/office/powerpoint/2010/main" val="370093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2E470-BCC6-E080-891D-A1F8271CD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7F6BFA5C-26FC-9C2B-FEFD-B7D0B4999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23740" r="37007" b="13115"/>
          <a:stretch>
            <a:fillRect/>
          </a:stretch>
        </p:blipFill>
        <p:spPr>
          <a:xfrm>
            <a:off x="146431" y="4508500"/>
            <a:ext cx="3701565" cy="614391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EEECEFD-F671-9C3E-EAE9-E56864E5A489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F845E2AF-3D79-DA82-F99B-E015786F1871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7AC5B041-3E5A-4A1E-7486-081DF24F3104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0" name="TextBox 71">
                <a:extLst>
                  <a:ext uri="{FF2B5EF4-FFF2-40B4-BE49-F238E27FC236}">
                    <a16:creationId xmlns:a16="http://schemas.microsoft.com/office/drawing/2014/main" id="{6C2D329C-5F1E-F810-2FC0-9DA1D6315B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628F0F3B-3C22-6D60-12D4-B63BF58648B2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14" name="object 3">
            <a:extLst>
              <a:ext uri="{FF2B5EF4-FFF2-40B4-BE49-F238E27FC236}">
                <a16:creationId xmlns:a16="http://schemas.microsoft.com/office/drawing/2014/main" id="{3694A319-C27D-BE21-0129-075549122DB4}"/>
              </a:ext>
            </a:extLst>
          </p:cNvPr>
          <p:cNvSpPr txBox="1"/>
          <p:nvPr/>
        </p:nvSpPr>
        <p:spPr>
          <a:xfrm>
            <a:off x="693026" y="1325787"/>
            <a:ext cx="3019425" cy="3159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COLECTIVO ASEGURADO </a:t>
            </a:r>
          </a:p>
          <a:p>
            <a:pPr marL="12700" algn="just">
              <a:lnSpc>
                <a:spcPct val="100000"/>
              </a:lnSpc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Cooperantes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Cónyuge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Familiares descendientes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Familiares ascendentes (hasta primer grado de consanguineidad)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Cuidadores en las familias monoparentales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ersonas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dependientes o vinculadas a cualquier iglesia, confesión o comunidad religiosa.</a:t>
            </a: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voluntario en cooperación al desarrollo. </a:t>
            </a: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en prácticas</a:t>
            </a: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95"/>
              </a:spcBef>
              <a:buChar char="•"/>
              <a:tabLst>
                <a:tab pos="157480" algn="l"/>
              </a:tabLst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A945C922-E589-F72B-7D8E-53DA3B01B143}"/>
              </a:ext>
            </a:extLst>
          </p:cNvPr>
          <p:cNvSpPr/>
          <p:nvPr/>
        </p:nvSpPr>
        <p:spPr>
          <a:xfrm>
            <a:off x="2682354" y="542520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BA73186-EEDC-3F73-5C54-AC307F388DFB}"/>
              </a:ext>
            </a:extLst>
          </p:cNvPr>
          <p:cNvSpPr txBox="1"/>
          <p:nvPr/>
        </p:nvSpPr>
        <p:spPr>
          <a:xfrm>
            <a:off x="4173168" y="1311499"/>
            <a:ext cx="3019425" cy="71198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AMBITO TERRITORIAL</a:t>
            </a:r>
          </a:p>
          <a:p>
            <a:pPr marL="12700" algn="just">
              <a:spcBef>
                <a:spcPts val="100"/>
              </a:spcBef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Asistencia Sanitaria en el país, o países en caso de ser desplazado a un área geográfica concreta de mayor extensión, en el que se encuentre destinado por motivos laborales la persona asegurada, incluyendo los desplazamientos por motivos laborales fuera del territorio base, excepto España y su país de origen en caso de tener otra nacionalidad distinta a la española.</a:t>
            </a:r>
          </a:p>
          <a:p>
            <a:pPr marL="12700" algn="just"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Quedan excluidos los gastos por asistencia sanitaria realizados en EEUU, Arabia Saudí, Baréin, los Emiratos Árabes Unidos, Kuwait, Omán, Qatar, Singapur y Japón , salvo en caso de urgencia vital o accidente en tránsito ocurridos durante estancias temporales no superiores a 15 días. La Asistencia Sanitaria en España estará cubierta únicamente en los siguientes casos y siempre que la AECID mantenga en situación de alta en el colectivo al asegurado durante sus estancias en España:</a:t>
            </a:r>
          </a:p>
          <a:p>
            <a:pPr marL="12700" algn="just"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1.- En los supuestos contemplados expresamente en el apartado. Repatriación y transporte sanitario de heridos o enfermos.</a:t>
            </a:r>
          </a:p>
          <a:p>
            <a:pPr marL="12700" algn="just"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2.- La revisión médico-sanitaria una vez al año en dos periodos vacaciones y a su regreso a España en el servicio que designe la Entidad Aseguradora a tal efecto conforme al apartado de prestaciones cubiertas en asistencia sanitaria al regreso del asegurado a España. </a:t>
            </a:r>
          </a:p>
          <a:p>
            <a:pPr marL="12700" algn="just"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todo caso dicha Asistencia Sanitaria en España se prestará a través de los Medios concertados por la Entidad Aseguradora en todo el territorio nacional según las condiciones y límites de cobertura establecidas en el apartado.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95"/>
              </a:spcBef>
              <a:tabLst>
                <a:tab pos="157480" algn="l"/>
              </a:tabLst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1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F7A11C-A003-6B8B-7014-47BFA000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ABD385EA-704C-15D7-CFA4-8C011BAB96C8}"/>
              </a:ext>
            </a:extLst>
          </p:cNvPr>
          <p:cNvSpPr txBox="1"/>
          <p:nvPr/>
        </p:nvSpPr>
        <p:spPr>
          <a:xfrm>
            <a:off x="-3841750" y="854600"/>
            <a:ext cx="13010725" cy="963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1"/>
              </a:lnSpc>
            </a:pPr>
            <a:r>
              <a:rPr lang="en-US" sz="59493" spc="-4997" dirty="0">
                <a:solidFill>
                  <a:srgbClr val="E9E9E9"/>
                </a:solidFill>
                <a:latin typeface="Lato Bold"/>
              </a:rPr>
              <a:t>03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2C6F421-4B25-A647-310A-0975D989B579}"/>
              </a:ext>
            </a:extLst>
          </p:cNvPr>
          <p:cNvSpPr/>
          <p:nvPr/>
        </p:nvSpPr>
        <p:spPr>
          <a:xfrm>
            <a:off x="5721801" y="0"/>
            <a:ext cx="3079351" cy="1418366"/>
          </a:xfrm>
          <a:custGeom>
            <a:avLst/>
            <a:gdLst/>
            <a:ahLst/>
            <a:cxnLst/>
            <a:rect l="l" t="t" r="r" b="b"/>
            <a:pathLst>
              <a:path w="3079351" h="1418366">
                <a:moveTo>
                  <a:pt x="0" y="0"/>
                </a:moveTo>
                <a:lnTo>
                  <a:pt x="3079350" y="0"/>
                </a:lnTo>
                <a:lnTo>
                  <a:pt x="3079350" y="1418366"/>
                </a:lnTo>
                <a:lnTo>
                  <a:pt x="0" y="141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14" t="-49922" b="-56524"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C9CB30B-1831-ADB3-24E7-9517DC988B08}"/>
              </a:ext>
            </a:extLst>
          </p:cNvPr>
          <p:cNvSpPr txBox="1"/>
          <p:nvPr/>
        </p:nvSpPr>
        <p:spPr>
          <a:xfrm>
            <a:off x="335964" y="1418366"/>
            <a:ext cx="6468036" cy="1612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s-ES" sz="4800" dirty="0">
                <a:solidFill>
                  <a:srgbClr val="FFFFFF"/>
                </a:solidFill>
                <a:latin typeface="Lato Bold"/>
              </a:rPr>
              <a:t>Resumen de</a:t>
            </a:r>
          </a:p>
          <a:p>
            <a:pPr>
              <a:lnSpc>
                <a:spcPts val="6607"/>
              </a:lnSpc>
            </a:pPr>
            <a:r>
              <a:rPr lang="es-ES" sz="4800" dirty="0">
                <a:solidFill>
                  <a:srgbClr val="FFFFFF"/>
                </a:solidFill>
                <a:latin typeface="Lato Bold"/>
              </a:rPr>
              <a:t>prestaciones sanitarias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F45CE4B-AB11-A498-3578-BDAE548C9799}"/>
              </a:ext>
            </a:extLst>
          </p:cNvPr>
          <p:cNvSpPr txBox="1"/>
          <p:nvPr/>
        </p:nvSpPr>
        <p:spPr>
          <a:xfrm>
            <a:off x="1213476" y="9690100"/>
            <a:ext cx="6048000" cy="7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7"/>
              </a:lnSpc>
            </a:pPr>
            <a:r>
              <a:rPr lang="es-ES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Nueva Mutua Sanitaria, </a:t>
            </a:r>
            <a:r>
              <a:rPr lang="es-ES" dirty="0">
                <a:solidFill>
                  <a:srgbClr val="FFFFFF"/>
                </a:solidFill>
                <a:latin typeface="Lato Bold"/>
              </a:rPr>
              <a:t>siempre cerca</a:t>
            </a:r>
          </a:p>
        </p:txBody>
      </p:sp>
    </p:spTree>
    <p:extLst>
      <p:ext uri="{BB962C8B-B14F-4D97-AF65-F5344CB8AC3E}">
        <p14:creationId xmlns:p14="http://schemas.microsoft.com/office/powerpoint/2010/main" val="216336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D5229-9FD7-38D3-A49A-82E299275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A40E32A4-0E7F-23F9-C9FF-5BDD3F1D6A3F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D6C8A878-333E-D1E0-768D-6FFC8B073129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63602CFC-D35A-3D6C-E13E-9BBBD41B28AD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0" name="TextBox 71">
                <a:extLst>
                  <a:ext uri="{FF2B5EF4-FFF2-40B4-BE49-F238E27FC236}">
                    <a16:creationId xmlns:a16="http://schemas.microsoft.com/office/drawing/2014/main" id="{05FADA59-B768-5A00-799C-AB123DF2050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45653BE6-AC1F-F71E-72C3-280FDECC18AD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14" name="object 3">
            <a:extLst>
              <a:ext uri="{FF2B5EF4-FFF2-40B4-BE49-F238E27FC236}">
                <a16:creationId xmlns:a16="http://schemas.microsoft.com/office/drawing/2014/main" id="{7F699784-4C0D-F053-5034-4E1FCFDC2FDC}"/>
              </a:ext>
            </a:extLst>
          </p:cNvPr>
          <p:cNvSpPr txBox="1"/>
          <p:nvPr/>
        </p:nvSpPr>
        <p:spPr>
          <a:xfrm>
            <a:off x="645074" y="1372777"/>
            <a:ext cx="3019425" cy="2771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425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5080" lvl="1" algn="just">
              <a:lnSpc>
                <a:spcPct val="118100"/>
              </a:lnSpc>
              <a:spcBef>
                <a:spcPts val="100"/>
              </a:spcBef>
              <a:tabLst>
                <a:tab pos="300355" algn="l"/>
              </a:tabLst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el concepto de asistencia sanitaria se incluyen las prestaciones médicas en régimen ambulatorio, domiciliario (cuando sea preciso por la situación clínica del asegurado) y hospitalario, derivadas de accidentes, enfermedad común y profesional y comprende prestaciones: de urgencia, de atención primaria, de atención especializada (consultas externas y hospitalización), preventivas, farmacéuticas y odontológicas. No se incluirá ninguna prestación que no forme parte al menos de la cartera de servicios comunes del Sistema Nacional de Salud de España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80E8A11C-885E-9B4D-2085-AD9BB8BEF1DC}"/>
              </a:ext>
            </a:extLst>
          </p:cNvPr>
          <p:cNvSpPr txBox="1"/>
          <p:nvPr/>
        </p:nvSpPr>
        <p:spPr>
          <a:xfrm>
            <a:off x="3984378" y="4192750"/>
            <a:ext cx="3014980" cy="1729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ATENCIÓN PRIMARIA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5080" algn="just">
              <a:lnSpc>
                <a:spcPct val="118100"/>
              </a:lnSpc>
            </a:pP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Incluye la atención sanitaria a cargo de especialistas en medicina familiar y comunitaria o médicos generalistas, especialistas en pediatría y profesionales de enfermería,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odontólogo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fisioterapeuta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matrona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podólogo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que se dispensará a nivel ambulatorio, domiciliario y de urgencia</a:t>
            </a:r>
            <a:r>
              <a:rPr sz="900" spc="-10" dirty="0">
                <a:solidFill>
                  <a:srgbClr val="565555"/>
                </a:solidFill>
                <a:latin typeface="Trebuchet MS"/>
                <a:cs typeface="Trebuchet MS"/>
              </a:rPr>
              <a:t>.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06D1D371-4C27-8211-7583-76902ED7D5E1}"/>
              </a:ext>
            </a:extLst>
          </p:cNvPr>
          <p:cNvSpPr txBox="1"/>
          <p:nvPr/>
        </p:nvSpPr>
        <p:spPr>
          <a:xfrm>
            <a:off x="3984378" y="1521670"/>
            <a:ext cx="3182620" cy="25238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MEDICINA</a:t>
            </a:r>
            <a:r>
              <a:rPr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ESPECIALIZADA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5080" algn="just">
              <a:lnSpc>
                <a:spcPct val="118100"/>
              </a:lnSpc>
            </a:pP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Incluye las actividades asistenciales, diagnósticas, terapéuticas y de rehabilitación y cuidados paliativos, así como aquellas de prevención cuya naturaleza hace necesaria la intervención de médicos especialistas.</a:t>
            </a:r>
          </a:p>
          <a:p>
            <a:pPr algn="just">
              <a:lnSpc>
                <a:spcPct val="100000"/>
              </a:lnSpc>
              <a:spcBef>
                <a:spcPts val="229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187325" algn="just">
              <a:lnSpc>
                <a:spcPct val="118100"/>
              </a:lnSpc>
            </a:pP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atención especializada, sea programada o de urgencia, podrá ser prestada en consulta externa o en régimen de hospitalización que incluye internamiento, hospital de día médico o quirúrgico y hospitalización domiciliaria.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660ACB0D-9ED8-5AE6-DDD1-08CC758ACFAB}"/>
              </a:ext>
            </a:extLst>
          </p:cNvPr>
          <p:cNvSpPr txBox="1"/>
          <p:nvPr/>
        </p:nvSpPr>
        <p:spPr>
          <a:xfrm>
            <a:off x="3963514" y="6072946"/>
            <a:ext cx="3178175" cy="2415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MENTAL </a:t>
            </a: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cluye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 diagnóstico y seguimiento clínico, el tratamiento farmacológico y la psicoterapia individual, de grupo o familiar, de enfermedades psiquiátricas propiamente dichas o en relación con procesos oncológicos, si procede.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Nueva Mutua Sanitaria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obligada a facilitar un número máximo de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sesiones de psicoterapia por año natural (psicoterapia breve o terapia focal), salvo para los casos de trastornos de la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alimentación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que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facilitarán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sesiones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58EA99-4CFD-59B7-9A08-2165E18EE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t="19523" r="49974" b="6975"/>
          <a:stretch>
            <a:fillRect/>
          </a:stretch>
        </p:blipFill>
        <p:spPr>
          <a:xfrm>
            <a:off x="529821" y="6093653"/>
            <a:ext cx="3134678" cy="4185421"/>
          </a:xfrm>
          <a:prstGeom prst="rect">
            <a:avLst/>
          </a:prstGeom>
        </p:spPr>
      </p:pic>
      <p:sp>
        <p:nvSpPr>
          <p:cNvPr id="11" name="Freeform 61">
            <a:extLst>
              <a:ext uri="{FF2B5EF4-FFF2-40B4-BE49-F238E27FC236}">
                <a16:creationId xmlns:a16="http://schemas.microsoft.com/office/drawing/2014/main" id="{B3FBE61D-3D4D-0816-03BE-304A3BC7F081}"/>
              </a:ext>
            </a:extLst>
          </p:cNvPr>
          <p:cNvSpPr/>
          <p:nvPr/>
        </p:nvSpPr>
        <p:spPr>
          <a:xfrm>
            <a:off x="2682354" y="542520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10FAFAF-DFC2-9BAC-337E-6B2AC4268700}"/>
              </a:ext>
            </a:extLst>
          </p:cNvPr>
          <p:cNvSpPr txBox="1"/>
          <p:nvPr/>
        </p:nvSpPr>
        <p:spPr>
          <a:xfrm>
            <a:off x="625729" y="4362027"/>
            <a:ext cx="3014980" cy="15604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SERVICIO TELEFÓNICO Y TELEMÁTICO</a:t>
            </a:r>
            <a:endParaRPr sz="1100" b="1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5080" algn="just">
              <a:lnSpc>
                <a:spcPct val="118100"/>
              </a:lnSpc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5080" algn="just">
              <a:lnSpc>
                <a:spcPct val="118100"/>
              </a:lnSpc>
            </a:pP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Servicio telefónico y telemático que ofrece atención personalizada, orientación médica y apoyo en la gestión de trámites y consultas relacionadas con la salud, facilitando el acceso a información, profesionales y centros asistenciales.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E5FE92CE-B412-D9B9-80E6-CA089A0856B5}"/>
              </a:ext>
            </a:extLst>
          </p:cNvPr>
          <p:cNvSpPr txBox="1"/>
          <p:nvPr/>
        </p:nvSpPr>
        <p:spPr>
          <a:xfrm>
            <a:off x="3963513" y="8638907"/>
            <a:ext cx="3178175" cy="1829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PODOLOGÍA</a:t>
            </a: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Se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1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incluye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la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atención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podológica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para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pacientes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con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pie </a:t>
            </a:r>
            <a:r>
              <a:rPr sz="1100" spc="-1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diabético</a:t>
            </a:r>
            <a:r>
              <a:rPr sz="1100" spc="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así</a:t>
            </a:r>
            <a:r>
              <a:rPr sz="1100" spc="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como</a:t>
            </a:r>
            <a:r>
              <a:rPr sz="1100" spc="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para</a:t>
            </a:r>
            <a:r>
              <a:rPr sz="1100" spc="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pacientes</a:t>
            </a:r>
            <a:r>
              <a:rPr sz="1100" spc="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diagnosticados</a:t>
            </a:r>
            <a:r>
              <a:rPr sz="1100" spc="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de</a:t>
            </a:r>
            <a:r>
              <a:rPr sz="1100" spc="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pie </a:t>
            </a:r>
            <a:r>
              <a:rPr sz="110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neuropático</a:t>
            </a:r>
            <a:r>
              <a:rPr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de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1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etiología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10" dirty="0" err="1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distinta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la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diabetes.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La</a:t>
            </a:r>
            <a:r>
              <a:rPr lang="es-ES"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atención</a:t>
            </a:r>
            <a:r>
              <a:rPr lang="es-ES"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por</a:t>
            </a:r>
            <a:r>
              <a:rPr lang="es-ES"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el</a:t>
            </a:r>
            <a:r>
              <a:rPr lang="es-ES"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podólogo</a:t>
            </a:r>
            <a:r>
              <a:rPr lang="es-ES"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requiere</a:t>
            </a:r>
            <a:r>
              <a:rPr lang="es-ES"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prescripción</a:t>
            </a:r>
            <a:r>
              <a:rPr lang="es-ES"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médica.</a:t>
            </a:r>
            <a:r>
              <a:rPr lang="es-ES"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El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número de</a:t>
            </a:r>
            <a:r>
              <a:rPr lang="es-ES" sz="1100" spc="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sesiones</a:t>
            </a:r>
            <a:r>
              <a:rPr lang="es-ES" sz="1100" spc="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máximo</a:t>
            </a:r>
            <a:r>
              <a:rPr lang="es-ES" sz="1100" spc="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por</a:t>
            </a:r>
            <a:r>
              <a:rPr lang="es-ES" sz="1100" spc="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paciente será</a:t>
            </a:r>
            <a:r>
              <a:rPr lang="es-ES" sz="1100" spc="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de</a:t>
            </a:r>
            <a:r>
              <a:rPr lang="es-ES" sz="1100" spc="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12  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al</a:t>
            </a:r>
            <a:r>
              <a:rPr lang="es-ES" sz="1100" spc="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lang="es-ES"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año.</a:t>
            </a:r>
            <a:endParaRPr lang="es-ES" sz="1100" dirty="0">
              <a:solidFill>
                <a:srgbClr val="001E62"/>
              </a:solidFill>
              <a:latin typeface="Lato" panose="020F0502020204030203" pitchFamily="34" charset="0"/>
              <a:cs typeface="Trebuchet MS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7886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1">
            <a:extLst>
              <a:ext uri="{FF2B5EF4-FFF2-40B4-BE49-F238E27FC236}">
                <a16:creationId xmlns:a16="http://schemas.microsoft.com/office/drawing/2014/main" id="{E420151F-9811-CFC7-08B3-E6553034158A}"/>
              </a:ext>
            </a:extLst>
          </p:cNvPr>
          <p:cNvSpPr/>
          <p:nvPr/>
        </p:nvSpPr>
        <p:spPr>
          <a:xfrm>
            <a:off x="2682354" y="542520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5F614C1-D63D-52D8-9AAA-A8E9999DE1B0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7A30D066-C60E-EFFC-8256-90459ACB861B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FACE9EF3-962D-FD32-1478-66D11BF3D36C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0" name="TextBox 71">
                <a:extLst>
                  <a:ext uri="{FF2B5EF4-FFF2-40B4-BE49-F238E27FC236}">
                    <a16:creationId xmlns:a16="http://schemas.microsoft.com/office/drawing/2014/main" id="{D8A6B4A3-224F-137D-CFEA-69DE8BD414E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0F4767D3-C5F2-D379-ADFB-E4E742CF79CE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1B65D897-CC25-A77C-604E-7E8405F930C6}"/>
              </a:ext>
            </a:extLst>
          </p:cNvPr>
          <p:cNvSpPr txBox="1"/>
          <p:nvPr/>
        </p:nvSpPr>
        <p:spPr>
          <a:xfrm>
            <a:off x="396583" y="1624280"/>
            <a:ext cx="3152140" cy="7525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b="1" spc="-10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MEDIOS DIAGNÓSTICOS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ES" sz="1100" b="1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  <a:p>
            <a:pPr algn="just"/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Incluye el conjunto de pruebas, técnicas y procedimientos destinados a establecer o confirmar un diagnóstico médico, así como al seguimiento y control de enfermedades. La cobertura abarca desde los análisis básicos hasta las pruebas de alta tecnología, siempre bajo prescripción médica y con los límites de gasto establecidos en el pliego de condiciones.</a:t>
            </a:r>
          </a:p>
          <a:p>
            <a:pPr algn="just"/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Comprende los análisis clínicos, anatomopatológicos, genéticos y biológicos, así como pruebas de diagnóstico por imagen (radiografías, ecografías, TAC, resonancia magnética, PET-TAC, SPECT, densitometría ósea, entre otras) y exploraciones específicas de cada especialidad: cardiológicas, neurológicas, digestivas, ginecológicas, oftalmológicas y auditivas.</a:t>
            </a:r>
          </a:p>
          <a:p>
            <a:pPr algn="just"/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incluyen también las exploraciones endoscópicas y funcionales, pruebas de alergia, estudios de sueño, pruebas genéticas diagnósticas y exploraciones orientadas al estudio de la fertilidad o la esterilidad.</a:t>
            </a:r>
          </a:p>
          <a:p>
            <a:pPr algn="just"/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cobertura contempla además determinados procedimientos terapéuticos y de apoyo al diagnóstico, como radiología intervencionista, diálisis, rehabilitación funcional, fisioterapia, tratamientos de radioterapia y quimioterapia, así como la cirugía reconstructiva y robótica cuando esté médicamente indicada. </a:t>
            </a:r>
          </a:p>
          <a:p>
            <a:pPr algn="just"/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También se incluyen la 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logofoniatría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podología (hasta el límite anual establecido), programas de atención al paciente diabético, técnicas de reproducción asistida incluidas en la cartera del Sistema Nacional de Salud y el uso de prótesis e implantes quirúrgicos autorizados.</a:t>
            </a:r>
          </a:p>
          <a:p>
            <a:pPr algn="just"/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229"/>
              </a:spcBef>
              <a:buClr>
                <a:srgbClr val="565555"/>
              </a:buClr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5E3855C-E500-8AA6-2AFF-B2567F6CFFAD}"/>
              </a:ext>
            </a:extLst>
          </p:cNvPr>
          <p:cNvSpPr txBox="1"/>
          <p:nvPr/>
        </p:nvSpPr>
        <p:spPr>
          <a:xfrm>
            <a:off x="4007779" y="1917022"/>
            <a:ext cx="31768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Quedan cubiertos, igualmente, tratamientos avanzados como láser terapéutico, litotricia, masaje linfático oncológico, rehabilitación neurológica, terapia por ondas de choque, tratamiento de la apnea del sueño (CPAP y BPAP) y trasplantes de órganos y tejidos conforme a los criterios del SNS.</a:t>
            </a:r>
          </a:p>
          <a:p>
            <a:pPr algn="just"/>
            <a:endParaRPr lang="es-ES" sz="1100" dirty="0">
              <a:solidFill>
                <a:srgbClr val="001E62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información detallada sobre los límites de gasto, materiales incluidos y requisitos específicos, deberá consultarse el pliego de condiciones del seguro.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21686C-FC27-46DB-3C1F-0C1FB26F2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3" t="28492" r="29159" b="384"/>
          <a:stretch>
            <a:fillRect/>
          </a:stretch>
        </p:blipFill>
        <p:spPr>
          <a:xfrm>
            <a:off x="3822610" y="4177467"/>
            <a:ext cx="3386628" cy="60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9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F7E28-A03D-DBCE-9A28-86E3AEC92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A664A28-C4C8-81FC-1B79-81084696E4F7}"/>
              </a:ext>
            </a:extLst>
          </p:cNvPr>
          <p:cNvGrpSpPr/>
          <p:nvPr/>
        </p:nvGrpSpPr>
        <p:grpSpPr>
          <a:xfrm>
            <a:off x="0" y="10427293"/>
            <a:ext cx="7560000" cy="262695"/>
            <a:chOff x="0" y="10427293"/>
            <a:chExt cx="7560000" cy="262695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DA336A40-E7A3-054D-45D7-EA02B13F86E2}"/>
                </a:ext>
              </a:extLst>
            </p:cNvPr>
            <p:cNvGrpSpPr/>
            <p:nvPr/>
          </p:nvGrpSpPr>
          <p:grpSpPr>
            <a:xfrm>
              <a:off x="0" y="10473069"/>
              <a:ext cx="7560000" cy="216919"/>
              <a:chOff x="0" y="0"/>
              <a:chExt cx="2709333" cy="52198"/>
            </a:xfrm>
          </p:grpSpPr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AF0AE654-3D31-A13C-5969-80240FB91BAE}"/>
                  </a:ext>
                </a:extLst>
              </p:cNvPr>
              <p:cNvSpPr/>
              <p:nvPr/>
            </p:nvSpPr>
            <p:spPr>
              <a:xfrm>
                <a:off x="0" y="0"/>
                <a:ext cx="2709333" cy="52198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52198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52198"/>
                    </a:lnTo>
                    <a:lnTo>
                      <a:pt x="0" y="52198"/>
                    </a:lnTo>
                    <a:close/>
                  </a:path>
                </a:pathLst>
              </a:custGeom>
              <a:solidFill>
                <a:srgbClr val="001E62"/>
              </a:solidFill>
            </p:spPr>
          </p:sp>
          <p:sp>
            <p:nvSpPr>
              <p:cNvPr id="10" name="TextBox 71">
                <a:extLst>
                  <a:ext uri="{FF2B5EF4-FFF2-40B4-BE49-F238E27FC236}">
                    <a16:creationId xmlns:a16="http://schemas.microsoft.com/office/drawing/2014/main" id="{71D147F0-4870-37AB-78F4-06A8A918F98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709333" cy="8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 lang="es-ES" dirty="0"/>
              </a:p>
            </p:txBody>
          </p:sp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C0263E8E-2157-857F-9C75-A7D7C543DC43}"/>
                </a:ext>
              </a:extLst>
            </p:cNvPr>
            <p:cNvSpPr txBox="1"/>
            <p:nvPr/>
          </p:nvSpPr>
          <p:spPr>
            <a:xfrm>
              <a:off x="283617" y="10427293"/>
              <a:ext cx="6536502" cy="22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s-ES" sz="900" dirty="0">
                  <a:solidFill>
                    <a:schemeClr val="bg1">
                      <a:lumMod val="85000"/>
                    </a:schemeClr>
                  </a:solidFill>
                  <a:latin typeface="Lato Bold Italics"/>
                </a:rPr>
                <a:t>Nueva Mutua Sanitaria, siempre cerca</a:t>
              </a:r>
            </a:p>
          </p:txBody>
        </p:sp>
      </p:grpSp>
      <p:sp>
        <p:nvSpPr>
          <p:cNvPr id="15" name="object 2"/>
          <p:cNvSpPr txBox="1"/>
          <p:nvPr/>
        </p:nvSpPr>
        <p:spPr>
          <a:xfrm>
            <a:off x="492205" y="1483065"/>
            <a:ext cx="30892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ATENCIÓN</a:t>
            </a:r>
            <a:r>
              <a:rPr sz="1100" b="1" spc="-45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 DE </a:t>
            </a:r>
            <a:r>
              <a:rPr sz="1100" b="1" spc="-10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URGENCIAS</a:t>
            </a:r>
            <a:endParaRPr sz="1100" b="1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</p:txBody>
      </p:sp>
      <p:sp>
        <p:nvSpPr>
          <p:cNvPr id="16" name="object 3"/>
          <p:cNvSpPr txBox="1"/>
          <p:nvPr/>
        </p:nvSpPr>
        <p:spPr>
          <a:xfrm>
            <a:off x="501730" y="1835008"/>
            <a:ext cx="3089275" cy="1193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Se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incluye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la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atención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de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urgencia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en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los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casos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en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que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la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situación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clínica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obligue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una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atención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sanitaria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inmediata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durante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las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24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horas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del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día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todos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los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días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del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año,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en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el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lugar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en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que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se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produzca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la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necesidad</a:t>
            </a:r>
            <a:r>
              <a:rPr sz="1100" spc="-2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de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la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asistencia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y</a:t>
            </a:r>
            <a:r>
              <a:rPr sz="1100" spc="-1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en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los</a:t>
            </a:r>
            <a:r>
              <a:rPr sz="1100" spc="-3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centros</a:t>
            </a:r>
            <a:r>
              <a:rPr sz="1100" spc="-25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 </a:t>
            </a:r>
            <a:r>
              <a:rPr sz="1100" spc="-1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rPr>
              <a:t>sanitarios.</a:t>
            </a:r>
            <a:endParaRPr sz="1100" dirty="0">
              <a:solidFill>
                <a:srgbClr val="001E62"/>
              </a:solidFill>
              <a:latin typeface="Lato" panose="020F0502020204030203" pitchFamily="34" charset="0"/>
              <a:cs typeface="Trebuchet MS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492205" y="3314045"/>
            <a:ext cx="190467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b="1" spc="-25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rPr>
              <a:t>MEDICINA PREVENTIVA </a:t>
            </a:r>
            <a:endParaRPr sz="1100" b="1" dirty="0">
              <a:solidFill>
                <a:srgbClr val="001E62"/>
              </a:solidFill>
              <a:latin typeface="Lato" panose="020F0502020204030203" pitchFamily="34" charset="0"/>
              <a:cs typeface="Verdana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497840" y="3573070"/>
            <a:ext cx="3185160" cy="2067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Incluye los programas y actuaciones orientadas a la prevención de enfermedades y promoción de la salud, tales como vacunaciones recomendadas, revisiones periódicas, controles de desarrollo infantil y exámenes de salud del recién nacido.</a:t>
            </a:r>
          </a:p>
          <a:p>
            <a:endParaRPr lang="es-ES" sz="1100" spc="-1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spc="-10" dirty="0">
                <a:solidFill>
                  <a:srgbClr val="001E62"/>
                </a:solidFill>
                <a:latin typeface="Lato" panose="020F0502020204030203" pitchFamily="34" charset="0"/>
              </a:rPr>
              <a:t>Comprende también los planes de prevención de cáncer y riesgo coronario, así como la revisión médico-sanitaria anual del asegurado y las pruebas complementarias necesarias según valoración médica.</a:t>
            </a:r>
          </a:p>
          <a:p>
            <a:pPr marL="12700" marR="5080">
              <a:lnSpc>
                <a:spcPct val="118100"/>
              </a:lnSpc>
              <a:spcBef>
                <a:spcPts val="100"/>
              </a:spcBef>
            </a:pPr>
            <a:endParaRPr lang="es-ES" sz="1100" spc="-10" dirty="0">
              <a:solidFill>
                <a:srgbClr val="001E62"/>
              </a:solidFill>
              <a:latin typeface="Lato" panose="020F0502020204030203" pitchFamily="34" charset="0"/>
              <a:cs typeface="Trebuchet MS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5A2E32F-4C5A-0522-189A-4189EE1FD7FB}"/>
              </a:ext>
            </a:extLst>
          </p:cNvPr>
          <p:cNvGrpSpPr/>
          <p:nvPr/>
        </p:nvGrpSpPr>
        <p:grpSpPr>
          <a:xfrm>
            <a:off x="4024842" y="1504474"/>
            <a:ext cx="3181350" cy="1718177"/>
            <a:chOff x="4040441" y="8505495"/>
            <a:chExt cx="3181350" cy="1718177"/>
          </a:xfrm>
        </p:grpSpPr>
        <p:sp>
          <p:nvSpPr>
            <p:cNvPr id="19" name="object 6"/>
            <p:cNvSpPr txBox="1"/>
            <p:nvPr/>
          </p:nvSpPr>
          <p:spPr>
            <a:xfrm>
              <a:off x="4073217" y="8505495"/>
              <a:ext cx="1142678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30" dirty="0">
                  <a:solidFill>
                    <a:srgbClr val="001E62"/>
                  </a:solidFill>
                  <a:latin typeface="Lato" panose="020F0502020204030203" pitchFamily="34" charset="0"/>
                  <a:cs typeface="Verdana"/>
                </a:rPr>
                <a:t>REHABILITACIÓN</a:t>
              </a:r>
              <a:endParaRPr sz="1100" b="1" dirty="0">
                <a:solidFill>
                  <a:srgbClr val="001E62"/>
                </a:solidFill>
                <a:latin typeface="Lato" panose="020F0502020204030203" pitchFamily="34" charset="0"/>
                <a:cs typeface="Verdana"/>
              </a:endParaRPr>
            </a:p>
          </p:txBody>
        </p:sp>
        <p:sp>
          <p:nvSpPr>
            <p:cNvPr id="20" name="object 7"/>
            <p:cNvSpPr txBox="1"/>
            <p:nvPr/>
          </p:nvSpPr>
          <p:spPr>
            <a:xfrm>
              <a:off x="4040441" y="8832522"/>
              <a:ext cx="3181350" cy="13911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8100"/>
                </a:lnSpc>
                <a:spcBef>
                  <a:spcPts val="100"/>
                </a:spcBef>
              </a:pP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Los</a:t>
              </a:r>
              <a:r>
                <a:rPr sz="1100" spc="-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tratamientos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de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rehabilitación</a:t>
              </a:r>
              <a:r>
                <a:rPr sz="1100" spc="-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y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2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fisioterapia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en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pacientes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con</a:t>
              </a:r>
              <a:r>
                <a:rPr sz="1100" spc="-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3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déficit</a:t>
              </a:r>
              <a:r>
                <a:rPr sz="1100" spc="-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funcional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recuperable</a:t>
              </a:r>
              <a:r>
                <a:rPr sz="1100" spc="-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prescritos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por</a:t>
              </a:r>
              <a:r>
                <a:rPr sz="1100" spc="-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médicos rehabilitadores</a:t>
              </a:r>
              <a:r>
                <a:rPr sz="1100" spc="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o</a:t>
              </a:r>
              <a:r>
                <a:rPr sz="1100" spc="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especialistas</a:t>
              </a:r>
              <a:r>
                <a:rPr sz="1100" spc="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responsables</a:t>
              </a:r>
              <a:r>
                <a:rPr sz="1100" spc="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de</a:t>
              </a:r>
              <a:r>
                <a:rPr sz="1100" spc="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las</a:t>
              </a:r>
              <a:r>
                <a:rPr sz="1100" spc="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patologías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susceptibles</a:t>
              </a:r>
              <a:r>
                <a:rPr sz="1100" spc="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de</a:t>
              </a:r>
              <a:r>
                <a:rPr sz="1100" spc="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dichos</a:t>
              </a:r>
              <a:r>
                <a:rPr sz="1100" spc="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tratamientos,</a:t>
              </a:r>
              <a:r>
                <a:rPr sz="1100" spc="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 err="1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aunque</a:t>
              </a:r>
              <a:r>
                <a:rPr sz="1100" spc="1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10" dirty="0" err="1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requieran</a:t>
              </a:r>
              <a:r>
                <a:rPr lang="es-ES"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la</a:t>
              </a:r>
              <a:r>
                <a:rPr sz="1100" spc="-3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intervención</a:t>
              </a:r>
              <a:r>
                <a:rPr sz="1100" spc="-2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de</a:t>
              </a:r>
              <a:r>
                <a:rPr sz="1100" spc="-2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distintos</a:t>
              </a:r>
              <a:r>
                <a:rPr sz="1100" spc="-2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profesionales</a:t>
              </a:r>
              <a:r>
                <a:rPr sz="1100" spc="-2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o</a:t>
              </a:r>
              <a:r>
                <a:rPr sz="1100" spc="-25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 </a:t>
              </a:r>
              <a:r>
                <a:rPr sz="1100" spc="-10" dirty="0">
                  <a:solidFill>
                    <a:srgbClr val="001E62"/>
                  </a:solidFill>
                  <a:latin typeface="Lato" panose="020F0502020204030203" pitchFamily="34" charset="0"/>
                  <a:cs typeface="Trebuchet MS"/>
                </a:rPr>
                <a:t>técnicas rehabilitadoras.</a:t>
              </a:r>
              <a:endParaRPr sz="1100" dirty="0">
                <a:solidFill>
                  <a:srgbClr val="001E62"/>
                </a:solidFill>
                <a:latin typeface="Lato" panose="020F0502020204030203" pitchFamily="34" charset="0"/>
                <a:cs typeface="Trebuchet MS"/>
              </a:endParaRPr>
            </a:p>
          </p:txBody>
        </p:sp>
      </p:grpSp>
      <p:sp>
        <p:nvSpPr>
          <p:cNvPr id="24" name="object 11"/>
          <p:cNvSpPr txBox="1"/>
          <p:nvPr/>
        </p:nvSpPr>
        <p:spPr>
          <a:xfrm>
            <a:off x="4044819" y="3405095"/>
            <a:ext cx="3181349" cy="6650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100" b="1" spc="-10" dirty="0">
                <a:solidFill>
                  <a:srgbClr val="001E62"/>
                </a:solidFill>
                <a:latin typeface="Lato" panose="020F0502020204030203" pitchFamily="34" charset="0"/>
              </a:rPr>
              <a:t>ASISTENCIA HOSPITALARIA</a:t>
            </a:r>
          </a:p>
          <a:p>
            <a:pPr marL="12700">
              <a:spcBef>
                <a:spcPts val="100"/>
              </a:spcBef>
            </a:pPr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Incluye la cobertura médica y quirúrgica necesaria durante el ingreso hospitalario, tanto en intervenciones programadas (previa autorización) como en casos de urgencia.</a:t>
            </a:r>
          </a:p>
          <a:p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Comprende la cirugía y los costes de quirófano, honorarios de cirujanos y anestesistas, medicación y materiales durante la operación y la recuperación, así como el acceso a unidades de cuidados intensivos, coronarios o de alta dependencia cuando sean médicamente necesarias.</a:t>
            </a:r>
          </a:p>
          <a:p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Se cubren el alojamiento y manutención del asegurado en habitación estándar individual con baño, siempre que el centro lo permita y la hospitalización esté justificada. No se incluyen habitaciones de categoría superior (</a:t>
            </a:r>
            <a:r>
              <a:rPr lang="es-ES" sz="1100" dirty="0" err="1">
                <a:solidFill>
                  <a:srgbClr val="001E62"/>
                </a:solidFill>
                <a:latin typeface="Lato" panose="020F0502020204030203" pitchFamily="34" charset="0"/>
              </a:rPr>
              <a:t>deluxe</a:t>
            </a:r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, suite, VIP, etc.). </a:t>
            </a:r>
          </a:p>
          <a:p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Para estancias prolongadas, se podrá requerir informe médico de seguimiento.</a:t>
            </a:r>
          </a:p>
          <a:p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También se incluyen los servicios de especialistas durante la hospitalización, pruebas diagnósticas y genéticas necesarias, rehabilitación en régimen hospitalario, tratamiento oncológico (pruebas, medicación y honorarios médicos) y las prótesis internas de acuerdo con lo establecido en el pliego.</a:t>
            </a:r>
          </a:p>
          <a:p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Cuando el paciente sea un menor de 18 años, se cubre el alojamiento de un progenitor en el hospital, siempre que las condiciones del centro lo permitan.</a:t>
            </a:r>
          </a:p>
          <a:p>
            <a:endParaRPr lang="es-ES" sz="1100" dirty="0">
              <a:solidFill>
                <a:srgbClr val="001E62"/>
              </a:solidFill>
              <a:latin typeface="Lato" panose="020F0502020204030203" pitchFamily="34" charset="0"/>
            </a:endParaRPr>
          </a:p>
          <a:p>
            <a:r>
              <a:rPr lang="es-ES" sz="1100" dirty="0">
                <a:solidFill>
                  <a:srgbClr val="001E62"/>
                </a:solidFill>
                <a:latin typeface="Lato" panose="020F0502020204030203" pitchFamily="34" charset="0"/>
              </a:rPr>
              <a:t>Para información detallada sobre límites de cobertura, requisitos de autorización y materiales incluidos, debe consultarse el pliego de condiciones.</a:t>
            </a:r>
          </a:p>
          <a:p>
            <a:pPr marL="12700" marR="5080">
              <a:lnSpc>
                <a:spcPct val="118100"/>
              </a:lnSpc>
              <a:spcBef>
                <a:spcPts val="100"/>
              </a:spcBef>
            </a:pPr>
            <a:endParaRPr sz="1100" dirty="0">
              <a:solidFill>
                <a:srgbClr val="001E62"/>
              </a:solidFill>
              <a:latin typeface="Lato" panose="020F0502020204030203" pitchFamily="34" charset="0"/>
              <a:cs typeface="Trebuchet MS"/>
            </a:endParaRPr>
          </a:p>
        </p:txBody>
      </p:sp>
      <p:sp>
        <p:nvSpPr>
          <p:cNvPr id="14" name="Freeform 61">
            <a:extLst>
              <a:ext uri="{FF2B5EF4-FFF2-40B4-BE49-F238E27FC236}">
                <a16:creationId xmlns:a16="http://schemas.microsoft.com/office/drawing/2014/main" id="{B1D57FE4-F4E8-9A58-CCC8-FAD7B3473791}"/>
              </a:ext>
            </a:extLst>
          </p:cNvPr>
          <p:cNvSpPr/>
          <p:nvPr/>
        </p:nvSpPr>
        <p:spPr>
          <a:xfrm>
            <a:off x="2682354" y="542520"/>
            <a:ext cx="2060194" cy="710294"/>
          </a:xfrm>
          <a:custGeom>
            <a:avLst/>
            <a:gdLst/>
            <a:ahLst/>
            <a:cxnLst/>
            <a:rect l="l" t="t" r="r" b="b"/>
            <a:pathLst>
              <a:path w="2060194" h="710294">
                <a:moveTo>
                  <a:pt x="0" y="0"/>
                </a:moveTo>
                <a:lnTo>
                  <a:pt x="2060194" y="0"/>
                </a:lnTo>
                <a:lnTo>
                  <a:pt x="2060194" y="710294"/>
                </a:lnTo>
                <a:lnTo>
                  <a:pt x="0" y="71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F186E9C5-4162-D857-2D0F-472026F6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r="48742"/>
          <a:stretch>
            <a:fillRect/>
          </a:stretch>
        </p:blipFill>
        <p:spPr>
          <a:xfrm>
            <a:off x="362696" y="4790175"/>
            <a:ext cx="3348291" cy="58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8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29589</TotalTime>
  <Words>4152</Words>
  <Application>Microsoft Office PowerPoint</Application>
  <PresentationFormat>Personalizado</PresentationFormat>
  <Paragraphs>369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Courier New</vt:lpstr>
      <vt:lpstr>Lato Bold Italics</vt:lpstr>
      <vt:lpstr>Trebuchet MS</vt:lpstr>
      <vt:lpstr>Lato Bold</vt:lpstr>
      <vt:lpstr>Calibri</vt:lpstr>
      <vt:lpstr>Lato Italics</vt:lpstr>
      <vt:lpstr>Arial</vt:lpstr>
      <vt:lpstr>Lato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de uso</dc:title>
  <dc:creator>IGNACIO MORA MATILLA</dc:creator>
  <cp:lastModifiedBy>Antonio Carrillo Galindo</cp:lastModifiedBy>
  <cp:revision>395</cp:revision>
  <cp:lastPrinted>2024-07-03T09:16:28Z</cp:lastPrinted>
  <dcterms:created xsi:type="dcterms:W3CDTF">2006-08-16T00:00:00Z</dcterms:created>
  <dcterms:modified xsi:type="dcterms:W3CDTF">2025-11-17T12:36:02Z</dcterms:modified>
  <dc:identifier>DAF6s8FAm08</dc:identifier>
</cp:coreProperties>
</file>